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Roboto"/>
      <p:regular r:id="rId52"/>
      <p:bold r:id="rId53"/>
      <p:italic r:id="rId54"/>
      <p:boldItalic r:id="rId55"/>
    </p:embeddedFont>
    <p:embeddedFont>
      <p:font typeface="Oswald"/>
      <p:regular r:id="rId56"/>
      <p:bold r:id="rId57"/>
    </p:embeddedFont>
    <p:embeddedFont>
      <p:font typeface="Merriweather"/>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E0066D-9B6C-4D30-88C7-1C9144FA32B5}">
  <a:tblStyle styleId="{E3E0066D-9B6C-4D30-88C7-1C9144FA32B5}" styleName="Table_0">
    <a:wholeTbl>
      <a:tcTxStyle>
        <a:font>
          <a:latin typeface="Arial"/>
          <a:ea typeface="Arial"/>
          <a:cs typeface="Arial"/>
        </a:font>
        <a:srgbClr val="000000"/>
      </a:tcTxStyle>
      <a:tcStyle>
        <a:tcBdr>
          <a:left>
            <a:ln cap="flat" cmpd="sng">
              <a:solidFill>
                <a:srgbClr val="808080"/>
              </a:solidFill>
              <a:prstDash val="solid"/>
              <a:round/>
              <a:headEnd len="sm" w="sm" type="none"/>
              <a:tailEnd len="sm" w="sm" type="none"/>
            </a:ln>
          </a:left>
          <a:right>
            <a:ln cap="flat" cmpd="sng">
              <a:solidFill>
                <a:srgbClr val="808080"/>
              </a:solidFill>
              <a:prstDash val="solid"/>
              <a:round/>
              <a:headEnd len="sm" w="sm" type="none"/>
              <a:tailEnd len="sm" w="sm" type="none"/>
            </a:ln>
          </a:right>
          <a:top>
            <a:ln cap="flat" cmpd="sng">
              <a:solidFill>
                <a:srgbClr val="808080"/>
              </a:solidFill>
              <a:prstDash val="solid"/>
              <a:round/>
              <a:headEnd len="sm" w="sm" type="none"/>
              <a:tailEnd len="sm" w="sm" type="none"/>
            </a:ln>
          </a:top>
          <a:bottom>
            <a:ln cap="flat" cmpd="sng">
              <a:solidFill>
                <a:srgbClr val="808080"/>
              </a:solidFill>
              <a:prstDash val="solid"/>
              <a:round/>
              <a:headEnd len="sm" w="sm" type="none"/>
              <a:tailEnd len="sm" w="sm" type="none"/>
            </a:ln>
          </a:bottom>
          <a:insideH>
            <a:ln cap="flat" cmpd="sng">
              <a:solidFill>
                <a:srgbClr val="808080"/>
              </a:solidFill>
              <a:prstDash val="solid"/>
              <a:round/>
              <a:headEnd len="sm" w="sm" type="none"/>
              <a:tailEnd len="sm" w="sm" type="none"/>
            </a:ln>
          </a:insideH>
          <a:insideV>
            <a:ln cap="flat" cmpd="sng">
              <a:solidFill>
                <a:srgbClr val="80808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F6805D2-4ADD-46AD-8869-1597503DB5DF}"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Merriweather-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erriweather-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5.xml"/><Relationship Id="rId55" Type="http://schemas.openxmlformats.org/officeDocument/2006/relationships/font" Target="fonts/Roboto-boldItalic.fntdata"/><Relationship Id="rId10" Type="http://schemas.openxmlformats.org/officeDocument/2006/relationships/slide" Target="slides/slide4.xml"/><Relationship Id="rId54" Type="http://schemas.openxmlformats.org/officeDocument/2006/relationships/font" Target="fonts/Roboto-italic.fntdata"/><Relationship Id="rId13" Type="http://schemas.openxmlformats.org/officeDocument/2006/relationships/slide" Target="slides/slide7.xml"/><Relationship Id="rId57" Type="http://schemas.openxmlformats.org/officeDocument/2006/relationships/font" Target="fonts/Oswald-bold.fntdata"/><Relationship Id="rId12" Type="http://schemas.openxmlformats.org/officeDocument/2006/relationships/slide" Target="slides/slide6.xml"/><Relationship Id="rId56" Type="http://schemas.openxmlformats.org/officeDocument/2006/relationships/font" Target="fonts/Oswald-regular.fntdata"/><Relationship Id="rId15" Type="http://schemas.openxmlformats.org/officeDocument/2006/relationships/slide" Target="slides/slide9.xml"/><Relationship Id="rId59" Type="http://schemas.openxmlformats.org/officeDocument/2006/relationships/font" Target="fonts/Merriweather-bold.fntdata"/><Relationship Id="rId14" Type="http://schemas.openxmlformats.org/officeDocument/2006/relationships/slide" Target="slides/slide8.xml"/><Relationship Id="rId58" Type="http://schemas.openxmlformats.org/officeDocument/2006/relationships/font" Target="fonts/Merriweather-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80f7ec2d6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80f7ec2d6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80ef149803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80ef149803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80ef149803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80ef149803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80ef149803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0ef149803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80ef149803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80ef149803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80ef149803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0ef149803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80ef149803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0ef149803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80ef149803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0ef149803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80ef149803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0ef149803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0ef149803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0ef149803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80e125ded2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0e125ded2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80ef149803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0ef149803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80ef149803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0ef149803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80ef149803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0ef149803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80ef149803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0ef149803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80ef149803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0ef149803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80ef149803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0ef149803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80ef149803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80ef149803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80ef149803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0ef149803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80ef149803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0ef149803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80ef149803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80ef149803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80e125ded2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80e125ded2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80ef149803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80ef149803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80ef149803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0ef149803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80ef149803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0ef149803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80ef149803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0ef149803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80ef149803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0ef149803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0ef149803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0ef149803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80f7ec2d6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80f7ec2d6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80f7ec2d6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80f7ec2d6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80ef149803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80ef149803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0ef149803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0ef149803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80ef149803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0ef149803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80ef149803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0ef149803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80ef149803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0ef149803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80ef149803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0ef149803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80ef149803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80ef149803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80ef149803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80ef149803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80ef149803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80ef149803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80f7ec2d6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0f7ec2d6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80ef149803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80ef149803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80ef1498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80ef1498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80ef149803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80ef149803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80ef149803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0ef149803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hyperlink" Target="http://www.brewersassociation.org/press-releases/brewers-association-releases-annual-growth-report/" TargetMode="External"/><Relationship Id="rId4" Type="http://schemas.openxmlformats.org/officeDocument/2006/relationships/hyperlink" Target="http://www.chron.com/business/texas-inc/article/Houston-s-craft-beer-craze-more-than-doubles-14370128.php"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176775" y="1501574"/>
            <a:ext cx="7064700" cy="9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System</a:t>
            </a:r>
            <a:r>
              <a:rPr lang="en">
                <a:solidFill>
                  <a:srgbClr val="000000"/>
                </a:solidFill>
              </a:rPr>
              <a:t> Proposal for Klaus Brewing Company</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6000"/>
              <a:t>Our Analysis</a:t>
            </a:r>
            <a:endParaRPr b="1" sz="6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132375" y="92625"/>
            <a:ext cx="8899500" cy="127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latin typeface="Times New Roman"/>
                <a:ea typeface="Times New Roman"/>
                <a:cs typeface="Times New Roman"/>
                <a:sym typeface="Times New Roman"/>
              </a:rPr>
              <a:t>Initial Problem Statement</a:t>
            </a:r>
            <a:endParaRPr b="1" sz="4800">
              <a:latin typeface="Times New Roman"/>
              <a:ea typeface="Times New Roman"/>
              <a:cs typeface="Times New Roman"/>
              <a:sym typeface="Times New Roman"/>
            </a:endParaRPr>
          </a:p>
        </p:txBody>
      </p:sp>
      <p:sp>
        <p:nvSpPr>
          <p:cNvPr id="124" name="Google Shape;124;p23"/>
          <p:cNvSpPr txBox="1"/>
          <p:nvPr/>
        </p:nvSpPr>
        <p:spPr>
          <a:xfrm>
            <a:off x="181500" y="1367025"/>
            <a:ext cx="8781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	</a:t>
            </a:r>
            <a:r>
              <a:rPr b="1" lang="en" sz="1800">
                <a:solidFill>
                  <a:schemeClr val="dk1"/>
                </a:solidFill>
                <a:latin typeface="Times New Roman"/>
                <a:ea typeface="Times New Roman"/>
                <a:cs typeface="Times New Roman"/>
                <a:sym typeface="Times New Roman"/>
              </a:rPr>
              <a:t>Our client Klaus Brewing Company, has a few needs that they want to be implemented into their business. First, their current filing system is outdated and primitive for their brewers and managers to use and receive information. Second, the swiftness in which files and supplies notices are to be accounted for and delivered to employees is extremely slow. If That process is slow, the ability to have orders shipped and made will be started and loss of customers will be iminate. Lastly, their current client holding program needs to be further completed and fortified, the ability to allow customers to feel as though they are the priority, and to reward for loyalty overtime would be ideal for our client. </a:t>
            </a:r>
            <a:endParaRPr b="1" sz="18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441600" y="-112050"/>
            <a:ext cx="7895700" cy="95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Problems &amp; Requirements list</a:t>
            </a:r>
            <a:endParaRPr/>
          </a:p>
        </p:txBody>
      </p:sp>
      <p:graphicFrame>
        <p:nvGraphicFramePr>
          <p:cNvPr id="130" name="Google Shape;130;p24"/>
          <p:cNvGraphicFramePr/>
          <p:nvPr/>
        </p:nvGraphicFramePr>
        <p:xfrm>
          <a:off x="57125" y="675350"/>
          <a:ext cx="3000000" cy="3000000"/>
        </p:xfrm>
        <a:graphic>
          <a:graphicData uri="http://schemas.openxmlformats.org/drawingml/2006/table">
            <a:tbl>
              <a:tblPr>
                <a:noFill/>
                <a:tableStyleId>{E3E0066D-9B6C-4D30-88C7-1C9144FA32B5}</a:tableStyleId>
              </a:tblPr>
              <a:tblGrid>
                <a:gridCol w="907825"/>
                <a:gridCol w="1375500"/>
                <a:gridCol w="866550"/>
                <a:gridCol w="632725"/>
                <a:gridCol w="797775"/>
                <a:gridCol w="605225"/>
                <a:gridCol w="1403000"/>
                <a:gridCol w="715250"/>
                <a:gridCol w="715250"/>
                <a:gridCol w="742775"/>
              </a:tblGrid>
              <a:tr h="484125">
                <a:tc>
                  <a:txBody>
                    <a:bodyPr/>
                    <a:lstStyle/>
                    <a:p>
                      <a:pPr indent="0" lvl="0" marL="0" rtl="0" algn="l">
                        <a:lnSpc>
                          <a:spcPct val="115000"/>
                        </a:lnSpc>
                        <a:spcBef>
                          <a:spcPts val="0"/>
                        </a:spcBef>
                        <a:spcAft>
                          <a:spcPts val="0"/>
                        </a:spcAft>
                        <a:buNone/>
                      </a:pPr>
                      <a:r>
                        <a:rPr lang="en" sz="800">
                          <a:solidFill>
                            <a:srgbClr val="FFFFFF"/>
                          </a:solidFill>
                          <a:latin typeface="Oswald"/>
                          <a:ea typeface="Oswald"/>
                          <a:cs typeface="Oswald"/>
                          <a:sym typeface="Oswald"/>
                        </a:rPr>
                        <a:t>Ref Number</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5B9BD5"/>
                    </a:solidFill>
                  </a:tcPr>
                </a:tc>
                <a:tc>
                  <a:txBody>
                    <a:bodyPr/>
                    <a:lstStyle/>
                    <a:p>
                      <a:pPr indent="0" lvl="0" marL="0" rtl="0" algn="l">
                        <a:lnSpc>
                          <a:spcPct val="115000"/>
                        </a:lnSpc>
                        <a:spcBef>
                          <a:spcPts val="0"/>
                        </a:spcBef>
                        <a:spcAft>
                          <a:spcPts val="0"/>
                        </a:spcAft>
                        <a:buNone/>
                      </a:pPr>
                      <a:r>
                        <a:rPr lang="en" sz="800">
                          <a:solidFill>
                            <a:srgbClr val="FFFFFF"/>
                          </a:solidFill>
                          <a:latin typeface="Oswald"/>
                          <a:ea typeface="Oswald"/>
                          <a:cs typeface="Oswald"/>
                          <a:sym typeface="Oswald"/>
                        </a:rPr>
                        <a:t>Problem Description</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5B9BD5"/>
                    </a:solidFill>
                  </a:tcPr>
                </a:tc>
                <a:tc>
                  <a:txBody>
                    <a:bodyPr/>
                    <a:lstStyle/>
                    <a:p>
                      <a:pPr indent="0" lvl="0" marL="0" rtl="0" algn="l">
                        <a:lnSpc>
                          <a:spcPct val="115000"/>
                        </a:lnSpc>
                        <a:spcBef>
                          <a:spcPts val="0"/>
                        </a:spcBef>
                        <a:spcAft>
                          <a:spcPts val="0"/>
                        </a:spcAft>
                        <a:buNone/>
                      </a:pPr>
                      <a:r>
                        <a:rPr lang="en" sz="800">
                          <a:solidFill>
                            <a:srgbClr val="FFFFFF"/>
                          </a:solidFill>
                          <a:latin typeface="Oswald"/>
                          <a:ea typeface="Oswald"/>
                          <a:cs typeface="Oswald"/>
                          <a:sym typeface="Oswald"/>
                        </a:rPr>
                        <a:t>Source </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5B9BD5"/>
                    </a:solidFill>
                  </a:tcPr>
                </a:tc>
                <a:tc>
                  <a:txBody>
                    <a:bodyPr/>
                    <a:lstStyle/>
                    <a:p>
                      <a:pPr indent="0" lvl="0" marL="0" rtl="0" algn="l">
                        <a:lnSpc>
                          <a:spcPct val="115000"/>
                        </a:lnSpc>
                        <a:spcBef>
                          <a:spcPts val="0"/>
                        </a:spcBef>
                        <a:spcAft>
                          <a:spcPts val="0"/>
                        </a:spcAft>
                        <a:buNone/>
                      </a:pPr>
                      <a:r>
                        <a:rPr lang="en" sz="800">
                          <a:solidFill>
                            <a:srgbClr val="FFFFFF"/>
                          </a:solidFill>
                          <a:latin typeface="Oswald"/>
                          <a:ea typeface="Oswald"/>
                          <a:cs typeface="Oswald"/>
                          <a:sym typeface="Oswald"/>
                        </a:rPr>
                        <a:t>Date </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5B9BD5"/>
                    </a:solidFill>
                  </a:tcPr>
                </a:tc>
                <a:tc>
                  <a:txBody>
                    <a:bodyPr/>
                    <a:lstStyle/>
                    <a:p>
                      <a:pPr indent="0" lvl="0" marL="0" rtl="0" algn="l">
                        <a:lnSpc>
                          <a:spcPct val="115000"/>
                        </a:lnSpc>
                        <a:spcBef>
                          <a:spcPts val="0"/>
                        </a:spcBef>
                        <a:spcAft>
                          <a:spcPts val="0"/>
                        </a:spcAft>
                        <a:buNone/>
                      </a:pPr>
                      <a:r>
                        <a:rPr lang="en" sz="800">
                          <a:solidFill>
                            <a:srgbClr val="FFFFFF"/>
                          </a:solidFill>
                          <a:latin typeface="Oswald"/>
                          <a:ea typeface="Oswald"/>
                          <a:cs typeface="Oswald"/>
                          <a:sym typeface="Oswald"/>
                        </a:rPr>
                        <a:t>Priority (M, K, D)</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5B9BD5"/>
                    </a:solidFill>
                  </a:tcPr>
                </a:tc>
                <a:tc>
                  <a:txBody>
                    <a:bodyPr/>
                    <a:lstStyle/>
                    <a:p>
                      <a:pPr indent="0" lvl="0" marL="0" rtl="0" algn="l">
                        <a:lnSpc>
                          <a:spcPct val="115000"/>
                        </a:lnSpc>
                        <a:spcBef>
                          <a:spcPts val="0"/>
                        </a:spcBef>
                        <a:spcAft>
                          <a:spcPts val="0"/>
                        </a:spcAft>
                        <a:buNone/>
                      </a:pPr>
                      <a:r>
                        <a:rPr lang="en" sz="800">
                          <a:solidFill>
                            <a:srgbClr val="FFFFFF"/>
                          </a:solidFill>
                          <a:latin typeface="Oswald"/>
                          <a:ea typeface="Oswald"/>
                          <a:cs typeface="Oswald"/>
                          <a:sym typeface="Oswald"/>
                        </a:rPr>
                        <a:t>Rank </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5B9BD5"/>
                    </a:solidFill>
                  </a:tcPr>
                </a:tc>
                <a:tc>
                  <a:txBody>
                    <a:bodyPr/>
                    <a:lstStyle/>
                    <a:p>
                      <a:pPr indent="0" lvl="0" marL="0" rtl="0" algn="l">
                        <a:lnSpc>
                          <a:spcPct val="115000"/>
                        </a:lnSpc>
                        <a:spcBef>
                          <a:spcPts val="0"/>
                        </a:spcBef>
                        <a:spcAft>
                          <a:spcPts val="0"/>
                        </a:spcAft>
                        <a:buNone/>
                      </a:pPr>
                      <a:r>
                        <a:rPr lang="en" sz="800">
                          <a:solidFill>
                            <a:srgbClr val="FFFFFF"/>
                          </a:solidFill>
                          <a:latin typeface="Oswald"/>
                          <a:ea typeface="Oswald"/>
                          <a:cs typeface="Oswald"/>
                          <a:sym typeface="Oswald"/>
                        </a:rPr>
                        <a:t>Requirements Description  </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5B9BD5"/>
                    </a:solidFill>
                  </a:tcPr>
                </a:tc>
                <a:tc>
                  <a:txBody>
                    <a:bodyPr/>
                    <a:lstStyle/>
                    <a:p>
                      <a:pPr indent="0" lvl="0" marL="0" rtl="0" algn="l">
                        <a:lnSpc>
                          <a:spcPct val="115000"/>
                        </a:lnSpc>
                        <a:spcBef>
                          <a:spcPts val="0"/>
                        </a:spcBef>
                        <a:spcAft>
                          <a:spcPts val="0"/>
                        </a:spcAft>
                        <a:buNone/>
                      </a:pPr>
                      <a:r>
                        <a:rPr lang="en" sz="800">
                          <a:solidFill>
                            <a:srgbClr val="FFFFFF"/>
                          </a:solidFill>
                          <a:latin typeface="Oswald"/>
                          <a:ea typeface="Oswald"/>
                          <a:cs typeface="Oswald"/>
                          <a:sym typeface="Oswald"/>
                        </a:rPr>
                        <a:t>Current Perfor-mance  (Excellent, Fair, Poor)</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5B9BD5"/>
                    </a:solidFill>
                  </a:tcPr>
                </a:tc>
                <a:tc>
                  <a:txBody>
                    <a:bodyPr/>
                    <a:lstStyle/>
                    <a:p>
                      <a:pPr indent="0" lvl="0" marL="0" rtl="0" algn="l">
                        <a:lnSpc>
                          <a:spcPct val="115000"/>
                        </a:lnSpc>
                        <a:spcBef>
                          <a:spcPts val="0"/>
                        </a:spcBef>
                        <a:spcAft>
                          <a:spcPts val="0"/>
                        </a:spcAft>
                        <a:buNone/>
                      </a:pPr>
                      <a:r>
                        <a:rPr lang="en" sz="800">
                          <a:solidFill>
                            <a:srgbClr val="FFFFFF"/>
                          </a:solidFill>
                          <a:latin typeface="Oswald"/>
                          <a:ea typeface="Oswald"/>
                          <a:cs typeface="Oswald"/>
                          <a:sym typeface="Oswald"/>
                        </a:rPr>
                        <a:t>Required Perfor-mance</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5B9BD5"/>
                    </a:solidFill>
                  </a:tcPr>
                </a:tc>
                <a:tc>
                  <a:txBody>
                    <a:bodyPr/>
                    <a:lstStyle/>
                    <a:p>
                      <a:pPr indent="0" lvl="0" marL="0" rtl="0" algn="l">
                        <a:lnSpc>
                          <a:spcPct val="115000"/>
                        </a:lnSpc>
                        <a:spcBef>
                          <a:spcPts val="0"/>
                        </a:spcBef>
                        <a:spcAft>
                          <a:spcPts val="0"/>
                        </a:spcAft>
                        <a:buNone/>
                      </a:pPr>
                      <a:r>
                        <a:rPr lang="en" sz="800">
                          <a:solidFill>
                            <a:srgbClr val="FFFFFF"/>
                          </a:solidFill>
                          <a:latin typeface="Oswald"/>
                          <a:ea typeface="Oswald"/>
                          <a:cs typeface="Oswald"/>
                          <a:sym typeface="Oswald"/>
                        </a:rPr>
                        <a:t>Scope ("in" or "out")</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5B9BD5"/>
                    </a:solidFill>
                  </a:tcPr>
                </a:tc>
              </a:tr>
              <a:tr h="450075">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2</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Upload spreadsheet form of merchandise and beir</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Nahni</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02/16/2020</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Oswald"/>
                          <a:ea typeface="Oswald"/>
                          <a:cs typeface="Oswald"/>
                          <a:sym typeface="Oswald"/>
                        </a:rPr>
                        <a:t>M</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5</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Solution allows for uploading of current spreadsheets</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P</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Oswald"/>
                          <a:ea typeface="Oswald"/>
                          <a:cs typeface="Oswald"/>
                          <a:sym typeface="Oswald"/>
                        </a:rPr>
                        <a:t>E</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In</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r>
              <a:tr h="642975">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5</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Loyalty Program table population</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Nandhi</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11/6/2019</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Oswald"/>
                          <a:ea typeface="Oswald"/>
                          <a:cs typeface="Oswald"/>
                          <a:sym typeface="Oswald"/>
                        </a:rPr>
                        <a:t>M</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7</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Solution allows for table to be created depicting customer lastingness in brewery and what was purchased</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F</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Oswald"/>
                          <a:ea typeface="Oswald"/>
                          <a:cs typeface="Oswald"/>
                          <a:sym typeface="Oswald"/>
                        </a:rPr>
                        <a:t>E</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In</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r>
              <a:tr h="642975">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1</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Electronic access to resources</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Nahni &amp; Group</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02/10/20</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c>
                  <a:txBody>
                    <a:bodyPr/>
                    <a:lstStyle/>
                    <a:p>
                      <a:pPr indent="0" lvl="0" marL="0" rtl="0" algn="l">
                        <a:lnSpc>
                          <a:spcPct val="115000"/>
                        </a:lnSpc>
                        <a:spcBef>
                          <a:spcPts val="0"/>
                        </a:spcBef>
                        <a:spcAft>
                          <a:spcPts val="0"/>
                        </a:spcAft>
                        <a:buNone/>
                      </a:pPr>
                      <a:r>
                        <a:rPr b="1" lang="en" sz="800">
                          <a:latin typeface="Oswald"/>
                          <a:ea typeface="Oswald"/>
                          <a:cs typeface="Oswald"/>
                          <a:sym typeface="Oswald"/>
                        </a:rPr>
                        <a:t>K</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1</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Create solution that allows company to access any forms, reports, customer info and inventory online</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P</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c>
                  <a:txBody>
                    <a:bodyPr/>
                    <a:lstStyle/>
                    <a:p>
                      <a:pPr indent="0" lvl="0" marL="0" rtl="0" algn="l">
                        <a:lnSpc>
                          <a:spcPct val="115000"/>
                        </a:lnSpc>
                        <a:spcBef>
                          <a:spcPts val="0"/>
                        </a:spcBef>
                        <a:spcAft>
                          <a:spcPts val="0"/>
                        </a:spcAft>
                        <a:buNone/>
                      </a:pPr>
                      <a:r>
                        <a:rPr b="1" lang="en" sz="800">
                          <a:latin typeface="Oswald"/>
                          <a:ea typeface="Oswald"/>
                          <a:cs typeface="Oswald"/>
                          <a:sym typeface="Oswald"/>
                        </a:rPr>
                        <a:t>E</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In</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r>
              <a:tr h="529500">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4</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Forms to handle customer profiles</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Group &amp; Nandhi</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02/16/2020</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c>
                  <a:txBody>
                    <a:bodyPr/>
                    <a:lstStyle/>
                    <a:p>
                      <a:pPr indent="0" lvl="0" marL="0" rtl="0" algn="l">
                        <a:lnSpc>
                          <a:spcPct val="115000"/>
                        </a:lnSpc>
                        <a:spcBef>
                          <a:spcPts val="0"/>
                        </a:spcBef>
                        <a:spcAft>
                          <a:spcPts val="0"/>
                        </a:spcAft>
                        <a:buNone/>
                      </a:pPr>
                      <a:r>
                        <a:rPr b="1" lang="en" sz="800">
                          <a:latin typeface="Oswald"/>
                          <a:ea typeface="Oswald"/>
                          <a:cs typeface="Oswald"/>
                          <a:sym typeface="Oswald"/>
                        </a:rPr>
                        <a:t>K</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3</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Solution allows customer to input data and create profile from information </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F</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c>
                  <a:txBody>
                    <a:bodyPr/>
                    <a:lstStyle/>
                    <a:p>
                      <a:pPr indent="0" lvl="0" marL="0" rtl="0" algn="l">
                        <a:lnSpc>
                          <a:spcPct val="115000"/>
                        </a:lnSpc>
                        <a:spcBef>
                          <a:spcPts val="0"/>
                        </a:spcBef>
                        <a:spcAft>
                          <a:spcPts val="0"/>
                        </a:spcAft>
                        <a:buNone/>
                      </a:pPr>
                      <a:r>
                        <a:rPr b="1" lang="en" sz="800">
                          <a:latin typeface="Oswald"/>
                          <a:ea typeface="Oswald"/>
                          <a:cs typeface="Oswald"/>
                          <a:sym typeface="Oswald"/>
                        </a:rPr>
                        <a:t>E</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In</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r>
              <a:tr h="756450">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6</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Pull up Customer Loyalty Report</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Nandhi</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11/6/2019</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Oswald"/>
                          <a:ea typeface="Oswald"/>
                          <a:cs typeface="Oswald"/>
                          <a:sym typeface="Oswald"/>
                        </a:rPr>
                        <a:t>K</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4</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Solution allows ET to pull up any and all completed reports and tables of customer info related to purchased items</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F</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Oswald"/>
                          <a:ea typeface="Oswald"/>
                          <a:cs typeface="Oswald"/>
                          <a:sym typeface="Oswald"/>
                        </a:rPr>
                        <a:t>E</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In</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tcPr>
                </a:tc>
              </a:tr>
              <a:tr h="529500">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3</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Live update of merchandise inventory </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Nandhi</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02/16/2020</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c>
                  <a:txBody>
                    <a:bodyPr/>
                    <a:lstStyle/>
                    <a:p>
                      <a:pPr indent="0" lvl="0" marL="0" rtl="0" algn="l">
                        <a:lnSpc>
                          <a:spcPct val="115000"/>
                        </a:lnSpc>
                        <a:spcBef>
                          <a:spcPts val="0"/>
                        </a:spcBef>
                        <a:spcAft>
                          <a:spcPts val="0"/>
                        </a:spcAft>
                        <a:buNone/>
                      </a:pPr>
                      <a:r>
                        <a:rPr b="1" lang="en" sz="800">
                          <a:latin typeface="Oswald"/>
                          <a:ea typeface="Oswald"/>
                          <a:cs typeface="Oswald"/>
                          <a:sym typeface="Oswald"/>
                        </a:rPr>
                        <a:t>D</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8</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Solution allows client to see up-to-date readings of inventory and orders from vendors </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P</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c>
                  <a:txBody>
                    <a:bodyPr/>
                    <a:lstStyle/>
                    <a:p>
                      <a:pPr indent="0" lvl="0" marL="0" rtl="0" algn="l">
                        <a:lnSpc>
                          <a:spcPct val="115000"/>
                        </a:lnSpc>
                        <a:spcBef>
                          <a:spcPts val="0"/>
                        </a:spcBef>
                        <a:spcAft>
                          <a:spcPts val="0"/>
                        </a:spcAft>
                        <a:buNone/>
                      </a:pPr>
                      <a:r>
                        <a:rPr b="1" lang="en" sz="800">
                          <a:latin typeface="Oswald"/>
                          <a:ea typeface="Oswald"/>
                          <a:cs typeface="Oswald"/>
                          <a:sym typeface="Oswald"/>
                        </a:rPr>
                        <a:t>F</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c>
                  <a:txBody>
                    <a:bodyPr/>
                    <a:lstStyle/>
                    <a:p>
                      <a:pPr indent="0" lvl="0" marL="0" rtl="0" algn="l">
                        <a:lnSpc>
                          <a:spcPct val="115000"/>
                        </a:lnSpc>
                        <a:spcBef>
                          <a:spcPts val="0"/>
                        </a:spcBef>
                        <a:spcAft>
                          <a:spcPts val="0"/>
                        </a:spcAft>
                        <a:buNone/>
                      </a:pPr>
                      <a:r>
                        <a:rPr lang="en" sz="800">
                          <a:latin typeface="Oswald"/>
                          <a:ea typeface="Oswald"/>
                          <a:cs typeface="Oswald"/>
                          <a:sym typeface="Oswald"/>
                        </a:rPr>
                        <a:t>In</a:t>
                      </a:r>
                      <a:endParaRPr sz="800">
                        <a:latin typeface="Oswald"/>
                        <a:ea typeface="Oswald"/>
                        <a:cs typeface="Oswald"/>
                        <a:sym typeface="Oswald"/>
                      </a:endParaRPr>
                    </a:p>
                  </a:txBody>
                  <a:tcPr marT="63500" marB="63500" marR="63500" marL="63500">
                    <a:lnL cap="flat" cmpd="sng" w="6250">
                      <a:solidFill>
                        <a:srgbClr val="5B9BD5"/>
                      </a:solidFill>
                      <a:prstDash val="solid"/>
                      <a:round/>
                      <a:headEnd len="sm" w="sm" type="none"/>
                      <a:tailEnd len="sm" w="sm" type="none"/>
                    </a:lnL>
                    <a:lnR cap="flat" cmpd="sng" w="6250">
                      <a:solidFill>
                        <a:srgbClr val="5B9BD5"/>
                      </a:solidFill>
                      <a:prstDash val="solid"/>
                      <a:round/>
                      <a:headEnd len="sm" w="sm" type="none"/>
                      <a:tailEnd len="sm" w="sm" type="none"/>
                    </a:lnR>
                    <a:lnT cap="flat" cmpd="sng" w="6250">
                      <a:solidFill>
                        <a:srgbClr val="5B9BD5"/>
                      </a:solidFill>
                      <a:prstDash val="solid"/>
                      <a:round/>
                      <a:headEnd len="sm" w="sm" type="none"/>
                      <a:tailEnd len="sm" w="sm" type="none"/>
                    </a:lnT>
                    <a:lnB cap="flat" cmpd="sng" w="6250">
                      <a:solidFill>
                        <a:srgbClr val="5B9BD5"/>
                      </a:solidFill>
                      <a:prstDash val="solid"/>
                      <a:round/>
                      <a:headEnd len="sm" w="sm" type="none"/>
                      <a:tailEnd len="sm" w="sm" type="none"/>
                    </a:lnB>
                    <a:solidFill>
                      <a:srgbClr val="DDEBF7"/>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2330825" y="-156900"/>
            <a:ext cx="5535600" cy="129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Scope Diagram</a:t>
            </a:r>
            <a:endParaRPr/>
          </a:p>
        </p:txBody>
      </p:sp>
      <p:pic>
        <p:nvPicPr>
          <p:cNvPr id="136" name="Google Shape;136;p25"/>
          <p:cNvPicPr preferRelativeResize="0"/>
          <p:nvPr/>
        </p:nvPicPr>
        <p:blipFill>
          <a:blip r:embed="rId3">
            <a:alphaModFix/>
          </a:blip>
          <a:stretch>
            <a:fillRect/>
          </a:stretch>
        </p:blipFill>
        <p:spPr>
          <a:xfrm>
            <a:off x="1429150" y="851625"/>
            <a:ext cx="6169549" cy="3966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6"/>
          <p:cNvPicPr preferRelativeResize="0"/>
          <p:nvPr/>
        </p:nvPicPr>
        <p:blipFill rotWithShape="1">
          <a:blip r:embed="rId3">
            <a:alphaModFix/>
          </a:blip>
          <a:srcRect b="0" l="140" r="-552" t="1690"/>
          <a:stretch/>
        </p:blipFill>
        <p:spPr>
          <a:xfrm>
            <a:off x="270375" y="86750"/>
            <a:ext cx="7783876" cy="505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580250" y="915550"/>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chemeClr val="accent2"/>
                </a:solidFill>
              </a:rPr>
              <a:t>Data gathering goals</a:t>
            </a:r>
            <a:endParaRPr b="1" sz="4800">
              <a:solidFill>
                <a:schemeClr val="accent2"/>
              </a:solidFill>
            </a:endParaRPr>
          </a:p>
        </p:txBody>
      </p:sp>
      <p:sp>
        <p:nvSpPr>
          <p:cNvPr id="147" name="Google Shape;147;p27"/>
          <p:cNvSpPr txBox="1"/>
          <p:nvPr>
            <p:ph idx="2" type="body"/>
          </p:nvPr>
        </p:nvSpPr>
        <p:spPr>
          <a:xfrm>
            <a:off x="4722150" y="516000"/>
            <a:ext cx="3954000" cy="4111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Our goal is to understand overall scope and method of the way Klaus brewery functions.</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We also need to find out what services they offer and what methods are they using to improve those services.</a:t>
            </a:r>
            <a:endParaRPr sz="18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It’s also important to understand what form of marketing they are utilizing. For example, are they promoting their brand through social media, ads or emails?</a:t>
            </a:r>
            <a:endParaRPr sz="1800">
              <a:solidFill>
                <a:srgbClr val="00000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chemeClr val="accent2"/>
                </a:solidFill>
                <a:latin typeface="Times New Roman"/>
                <a:ea typeface="Times New Roman"/>
                <a:cs typeface="Times New Roman"/>
                <a:sym typeface="Times New Roman"/>
              </a:rPr>
              <a:t>Data gathering questions</a:t>
            </a:r>
            <a:endParaRPr b="1" sz="4800">
              <a:solidFill>
                <a:schemeClr val="accent2"/>
              </a:solidFill>
              <a:latin typeface="Times New Roman"/>
              <a:ea typeface="Times New Roman"/>
              <a:cs typeface="Times New Roman"/>
              <a:sym typeface="Times New Roman"/>
            </a:endParaRPr>
          </a:p>
        </p:txBody>
      </p:sp>
      <p:sp>
        <p:nvSpPr>
          <p:cNvPr id="153" name="Google Shape;153;p28"/>
          <p:cNvSpPr txBox="1"/>
          <p:nvPr>
            <p:ph idx="2" type="body"/>
          </p:nvPr>
        </p:nvSpPr>
        <p:spPr>
          <a:xfrm>
            <a:off x="4846250" y="238725"/>
            <a:ext cx="3954000" cy="41115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Can you describe your business in a few words? </a:t>
            </a:r>
            <a:endParaRPr sz="1200">
              <a:solidFill>
                <a:srgbClr val="000000"/>
              </a:solidFill>
              <a:latin typeface="Calibri"/>
              <a:ea typeface="Calibri"/>
              <a:cs typeface="Calibri"/>
              <a:sym typeface="Calibri"/>
            </a:endParaRPr>
          </a:p>
          <a:p>
            <a:pPr indent="-304800" lvl="0" marL="4572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What services does Klaus brewing company offer? </a:t>
            </a:r>
            <a:endParaRPr sz="1200">
              <a:solidFill>
                <a:srgbClr val="000000"/>
              </a:solidFill>
              <a:latin typeface="Calibri"/>
              <a:ea typeface="Calibri"/>
              <a:cs typeface="Calibri"/>
              <a:sym typeface="Calibri"/>
            </a:endParaRPr>
          </a:p>
          <a:p>
            <a:pPr indent="-311150" lvl="0" marL="457200" rtl="0" algn="l">
              <a:lnSpc>
                <a:spcPct val="150000"/>
              </a:lnSpc>
              <a:spcBef>
                <a:spcPts val="0"/>
              </a:spcBef>
              <a:spcAft>
                <a:spcPts val="0"/>
              </a:spcAft>
              <a:buSzPts val="1300"/>
              <a:buChar char="●"/>
            </a:pPr>
            <a:r>
              <a:rPr lang="en" sz="1200">
                <a:solidFill>
                  <a:srgbClr val="000000"/>
                </a:solidFill>
                <a:latin typeface="Calibri"/>
                <a:ea typeface="Calibri"/>
                <a:cs typeface="Calibri"/>
                <a:sym typeface="Calibri"/>
              </a:rPr>
              <a:t>Which department is responsible for monitoring inventory and what techniques do they use? </a:t>
            </a:r>
            <a:endParaRPr sz="1200">
              <a:solidFill>
                <a:srgbClr val="000000"/>
              </a:solidFill>
              <a:latin typeface="Calibri"/>
              <a:ea typeface="Calibri"/>
              <a:cs typeface="Calibri"/>
              <a:sym typeface="Calibri"/>
            </a:endParaRPr>
          </a:p>
          <a:p>
            <a:pPr indent="-304800" lvl="0" marL="4572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What systems in your business need improvement?</a:t>
            </a:r>
            <a:endParaRPr sz="1200">
              <a:solidFill>
                <a:srgbClr val="000000"/>
              </a:solidFill>
              <a:latin typeface="Calibri"/>
              <a:ea typeface="Calibri"/>
              <a:cs typeface="Calibri"/>
              <a:sym typeface="Calibri"/>
            </a:endParaRPr>
          </a:p>
          <a:p>
            <a:pPr indent="-304800" lvl="0" marL="4572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Would y’all want to create invoices and reports for the systems?</a:t>
            </a:r>
            <a:endParaRPr sz="1200">
              <a:solidFill>
                <a:srgbClr val="000000"/>
              </a:solidFill>
              <a:latin typeface="Calibri"/>
              <a:ea typeface="Calibri"/>
              <a:cs typeface="Calibri"/>
              <a:sym typeface="Calibri"/>
            </a:endParaRPr>
          </a:p>
          <a:p>
            <a:pPr indent="-304800" lvl="0" marL="4572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How would you all like to interact with the new system?</a:t>
            </a:r>
            <a:endParaRPr sz="1200">
              <a:solidFill>
                <a:srgbClr val="000000"/>
              </a:solidFill>
              <a:latin typeface="Calibri"/>
              <a:ea typeface="Calibri"/>
              <a:cs typeface="Calibri"/>
              <a:sym typeface="Calibri"/>
            </a:endParaRPr>
          </a:p>
          <a:p>
            <a:pPr indent="-304800" lvl="0" marL="4572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Do y’all currently have a database that we can host here and connect to it?</a:t>
            </a:r>
            <a:endParaRPr sz="1200">
              <a:solidFill>
                <a:srgbClr val="000000"/>
              </a:solidFill>
              <a:latin typeface="Calibri"/>
              <a:ea typeface="Calibri"/>
              <a:cs typeface="Calibri"/>
              <a:sym typeface="Calibri"/>
            </a:endParaRPr>
          </a:p>
          <a:p>
            <a:pPr indent="-304800" lvl="0" marL="457200" rtl="0" algn="l">
              <a:lnSpc>
                <a:spcPct val="150000"/>
              </a:lnSpc>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What additional features do you want to add to your website? For example, are you interested in increasing your usual number of visitors or want to add some tool that clients can make their order online? </a:t>
            </a:r>
            <a:endParaRPr sz="1200">
              <a:solidFill>
                <a:srgbClr val="000000"/>
              </a:solidFill>
              <a:latin typeface="Calibri"/>
              <a:ea typeface="Calibri"/>
              <a:cs typeface="Calibri"/>
              <a:sym typeface="Calibri"/>
            </a:endParaRPr>
          </a:p>
          <a:p>
            <a:pPr indent="0" lvl="0" marL="457200" rtl="0" algn="l">
              <a:lnSpc>
                <a:spcPct val="150000"/>
              </a:lnSpc>
              <a:spcBef>
                <a:spcPts val="0"/>
              </a:spcBef>
              <a:spcAft>
                <a:spcPts val="0"/>
              </a:spcAft>
              <a:buNone/>
            </a:pPr>
            <a:r>
              <a:t/>
            </a:r>
            <a:endParaRPr sz="1200">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2"/>
                </a:solidFill>
              </a:rPr>
              <a:t>Data gathering results</a:t>
            </a:r>
            <a:endParaRPr b="1">
              <a:solidFill>
                <a:schemeClr val="accent2"/>
              </a:solidFill>
            </a:endParaRPr>
          </a:p>
        </p:txBody>
      </p:sp>
      <p:sp>
        <p:nvSpPr>
          <p:cNvPr id="159" name="Google Shape;159;p29"/>
          <p:cNvSpPr txBox="1"/>
          <p:nvPr>
            <p:ph idx="4294967295" type="body"/>
          </p:nvPr>
        </p:nvSpPr>
        <p:spPr>
          <a:xfrm>
            <a:off x="61225" y="1271100"/>
            <a:ext cx="9017100" cy="3800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Klaus Brewing Company crafts German style bier and offers a taproom and biergarten for those that want to enjoy it onsite. </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Which department is responsible for monitoring inventory and what techniques do they use?</a:t>
            </a:r>
            <a:endParaRPr sz="1200">
              <a:solidFill>
                <a:srgbClr val="000000"/>
              </a:solidFill>
              <a:latin typeface="Times New Roman"/>
              <a:ea typeface="Times New Roman"/>
              <a:cs typeface="Times New Roman"/>
              <a:sym typeface="Times New Roman"/>
            </a:endParaRPr>
          </a:p>
          <a:p>
            <a:pPr indent="-304800" lvl="1" marL="9144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The taproom department is responsible for monitoring inventory. Inventory is done manually via paper and pencil.</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What systems in your business need improvement?</a:t>
            </a:r>
            <a:endParaRPr sz="1200">
              <a:solidFill>
                <a:srgbClr val="000000"/>
              </a:solidFill>
              <a:latin typeface="Times New Roman"/>
              <a:ea typeface="Times New Roman"/>
              <a:cs typeface="Times New Roman"/>
              <a:sym typeface="Times New Roman"/>
            </a:endParaRPr>
          </a:p>
          <a:p>
            <a:pPr indent="-304800" lvl="1" marL="9144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Marketing – Mass emails for promotions, events etc.</a:t>
            </a:r>
            <a:endParaRPr sz="1200">
              <a:solidFill>
                <a:srgbClr val="000000"/>
              </a:solidFill>
              <a:latin typeface="Times New Roman"/>
              <a:ea typeface="Times New Roman"/>
              <a:cs typeface="Times New Roman"/>
              <a:sym typeface="Times New Roman"/>
            </a:endParaRPr>
          </a:p>
          <a:p>
            <a:pPr indent="-304800" lvl="1" marL="9144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Website – More interactive, more appealing, easier to use .</a:t>
            </a:r>
            <a:endParaRPr sz="1200">
              <a:solidFill>
                <a:srgbClr val="000000"/>
              </a:solidFill>
              <a:latin typeface="Times New Roman"/>
              <a:ea typeface="Times New Roman"/>
              <a:cs typeface="Times New Roman"/>
              <a:sym typeface="Times New Roman"/>
            </a:endParaRPr>
          </a:p>
          <a:p>
            <a:pPr indent="-304800" lvl="1" marL="9144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Inventory – What’s in stock, numbers sold, what’s available</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Would y’all want to create invoices and reports for the systems? </a:t>
            </a:r>
            <a:endParaRPr sz="1200">
              <a:solidFill>
                <a:srgbClr val="000000"/>
              </a:solidFill>
              <a:latin typeface="Times New Roman"/>
              <a:ea typeface="Times New Roman"/>
              <a:cs typeface="Times New Roman"/>
              <a:sym typeface="Times New Roman"/>
            </a:endParaRPr>
          </a:p>
          <a:p>
            <a:pPr indent="-304800" lvl="1" marL="9144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No need for invoices. Square already produces satisfactory reports. </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How would you all like to interact with the new system? </a:t>
            </a:r>
            <a:endParaRPr sz="1200">
              <a:solidFill>
                <a:srgbClr val="000000"/>
              </a:solidFill>
              <a:latin typeface="Times New Roman"/>
              <a:ea typeface="Times New Roman"/>
              <a:cs typeface="Times New Roman"/>
              <a:sym typeface="Times New Roman"/>
            </a:endParaRPr>
          </a:p>
          <a:p>
            <a:pPr indent="-304800" lvl="1" marL="9144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Via computer. It must be easy to access and easy to use for the non-technologically inclined.</a:t>
            </a:r>
            <a:endParaRPr sz="1200">
              <a:solidFill>
                <a:srgbClr val="000000"/>
              </a:solidFill>
              <a:latin typeface="Times New Roman"/>
              <a:ea typeface="Times New Roman"/>
              <a:cs typeface="Times New Roman"/>
              <a:sym typeface="Times New Roman"/>
            </a:endParaRPr>
          </a:p>
          <a:p>
            <a:pPr indent="-304800" lvl="1" marL="9144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Ideally add an email into a database and have the ability to mass email that list. </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Do y’all currently have a database that we can host here and connect to it? </a:t>
            </a:r>
            <a:endParaRPr sz="1200">
              <a:solidFill>
                <a:srgbClr val="000000"/>
              </a:solidFill>
              <a:latin typeface="Times New Roman"/>
              <a:ea typeface="Times New Roman"/>
              <a:cs typeface="Times New Roman"/>
              <a:sym typeface="Times New Roman"/>
            </a:endParaRPr>
          </a:p>
          <a:p>
            <a:pPr indent="-304800" lvl="1" marL="9144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Yes. Square database</a:t>
            </a:r>
            <a:endParaRPr sz="1200">
              <a:solidFill>
                <a:srgbClr val="000000"/>
              </a:solidFill>
              <a:latin typeface="Times New Roman"/>
              <a:ea typeface="Times New Roman"/>
              <a:cs typeface="Times New Roman"/>
              <a:sym typeface="Times New Roman"/>
            </a:endParaRPr>
          </a:p>
          <a:p>
            <a:pPr indent="0" lvl="0" marL="457200" rtl="0" algn="l">
              <a:spcBef>
                <a:spcPts val="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401475" y="44800"/>
            <a:ext cx="8611500" cy="133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Current System Problem Description</a:t>
            </a:r>
            <a:endParaRPr b="1">
              <a:latin typeface="Times New Roman"/>
              <a:ea typeface="Times New Roman"/>
              <a:cs typeface="Times New Roman"/>
              <a:sym typeface="Times New Roman"/>
            </a:endParaRPr>
          </a:p>
        </p:txBody>
      </p:sp>
      <p:sp>
        <p:nvSpPr>
          <p:cNvPr id="165" name="Google Shape;165;p30"/>
          <p:cNvSpPr txBox="1"/>
          <p:nvPr/>
        </p:nvSpPr>
        <p:spPr>
          <a:xfrm>
            <a:off x="327775" y="991425"/>
            <a:ext cx="8079000" cy="3000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One of the major issues that Klaus Brewery is facing is their disorganized and outdated order procurement and shipping system. Their order management is done through use of paper instead of electronically and is done manually. Since paper documents can be easily lost or can be compromised due to human error, it can put their business at risk of losing valuable supply and putting up accidental orders.Another problem that client is facing is their lack of a loyalty rewards program.</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Currently, Klaus brewery does not have any sort of loyalty rewards program which can be used in order to reward returning customers by giving them some sort of discount or other benefit.</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Client’s next problem is with their current web site system. Client has an outdated web page which is not engaging and its not aesthetically pleasing. Their current website is also not connected to their inventory or database system.</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327675" y="6402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chemeClr val="accent2"/>
                </a:solidFill>
                <a:latin typeface="Times New Roman"/>
                <a:ea typeface="Times New Roman"/>
                <a:cs typeface="Times New Roman"/>
                <a:sym typeface="Times New Roman"/>
              </a:rPr>
              <a:t>Current Organization Objective List</a:t>
            </a:r>
            <a:endParaRPr b="1" sz="4800">
              <a:solidFill>
                <a:schemeClr val="accent2"/>
              </a:solidFill>
              <a:latin typeface="Times New Roman"/>
              <a:ea typeface="Times New Roman"/>
              <a:cs typeface="Times New Roman"/>
              <a:sym typeface="Times New Roman"/>
            </a:endParaRPr>
          </a:p>
        </p:txBody>
      </p:sp>
      <p:sp>
        <p:nvSpPr>
          <p:cNvPr id="171" name="Google Shape;171;p31"/>
          <p:cNvSpPr txBox="1"/>
          <p:nvPr/>
        </p:nvSpPr>
        <p:spPr>
          <a:xfrm>
            <a:off x="4637550" y="147425"/>
            <a:ext cx="4285200" cy="1812000"/>
          </a:xfrm>
          <a:prstGeom prst="rect">
            <a:avLst/>
          </a:prstGeom>
          <a:noFill/>
          <a:ln>
            <a:noFill/>
          </a:ln>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Font typeface="Times New Roman"/>
              <a:buChar char="●"/>
            </a:pPr>
            <a:r>
              <a:rPr b="1" lang="en" sz="1100">
                <a:latin typeface="Times New Roman"/>
                <a:ea typeface="Times New Roman"/>
                <a:cs typeface="Times New Roman"/>
                <a:sym typeface="Times New Roman"/>
              </a:rPr>
              <a:t>To design and offer a graphical user interface application with an SQL database system for Klaus Brewing Co. </a:t>
            </a:r>
            <a:endParaRPr b="1" sz="1100">
              <a:latin typeface="Times New Roman"/>
              <a:ea typeface="Times New Roman"/>
              <a:cs typeface="Times New Roman"/>
              <a:sym typeface="Times New Roman"/>
            </a:endParaRPr>
          </a:p>
          <a:p>
            <a:pPr indent="-298450" lvl="0" marL="457200" rtl="0" algn="l">
              <a:lnSpc>
                <a:spcPct val="200000"/>
              </a:lnSpc>
              <a:spcBef>
                <a:spcPts val="0"/>
              </a:spcBef>
              <a:spcAft>
                <a:spcPts val="0"/>
              </a:spcAft>
              <a:buSzPts val="1100"/>
              <a:buFont typeface="Times New Roman"/>
              <a:buChar char="●"/>
            </a:pPr>
            <a:r>
              <a:rPr b="1" lang="en" sz="1100">
                <a:latin typeface="Times New Roman"/>
                <a:ea typeface="Times New Roman"/>
                <a:cs typeface="Times New Roman"/>
                <a:sym typeface="Times New Roman"/>
              </a:rPr>
              <a:t>To develop a better interactive website that is more aesthetically pleasing to staff and new users. </a:t>
            </a:r>
            <a:endParaRPr b="1" sz="1100">
              <a:latin typeface="Times New Roman"/>
              <a:ea typeface="Times New Roman"/>
              <a:cs typeface="Times New Roman"/>
              <a:sym typeface="Times New Roman"/>
            </a:endParaRPr>
          </a:p>
          <a:p>
            <a:pPr indent="-298450" lvl="0" marL="457200" rtl="0" algn="l">
              <a:lnSpc>
                <a:spcPct val="200000"/>
              </a:lnSpc>
              <a:spcBef>
                <a:spcPts val="0"/>
              </a:spcBef>
              <a:spcAft>
                <a:spcPts val="0"/>
              </a:spcAft>
              <a:buSzPts val="1100"/>
              <a:buFont typeface="Times New Roman"/>
              <a:buChar char="●"/>
            </a:pPr>
            <a:r>
              <a:rPr b="1" lang="en" sz="1100">
                <a:latin typeface="Times New Roman"/>
                <a:ea typeface="Times New Roman"/>
                <a:cs typeface="Times New Roman"/>
                <a:sym typeface="Times New Roman"/>
              </a:rPr>
              <a:t>To allow more customer interaction with incentives discovered through the system. </a:t>
            </a:r>
            <a:endParaRPr b="1" sz="1100">
              <a:latin typeface="Times New Roman"/>
              <a:ea typeface="Times New Roman"/>
              <a:cs typeface="Times New Roman"/>
              <a:sym typeface="Times New Roman"/>
            </a:endParaRPr>
          </a:p>
          <a:p>
            <a:pPr indent="-298450" lvl="0" marL="457200" rtl="0" algn="l">
              <a:lnSpc>
                <a:spcPct val="200000"/>
              </a:lnSpc>
              <a:spcBef>
                <a:spcPts val="0"/>
              </a:spcBef>
              <a:spcAft>
                <a:spcPts val="0"/>
              </a:spcAft>
              <a:buSzPts val="1100"/>
              <a:buFont typeface="Times New Roman"/>
              <a:buChar char="●"/>
            </a:pPr>
            <a:r>
              <a:rPr b="1" lang="en" sz="1100">
                <a:latin typeface="Times New Roman"/>
                <a:ea typeface="Times New Roman"/>
                <a:cs typeface="Times New Roman"/>
                <a:sym typeface="Times New Roman"/>
              </a:rPr>
              <a:t>To reduce time spent on task by refining the data capturing, storing, and retrieving methods through the implementation of an SQL database system so business information can be handled easily, effectively, and safely.</a:t>
            </a:r>
            <a:endParaRPr b="1" sz="1100">
              <a:latin typeface="Times New Roman"/>
              <a:ea typeface="Times New Roman"/>
              <a:cs typeface="Times New Roman"/>
              <a:sym typeface="Times New Roman"/>
            </a:endParaRPr>
          </a:p>
          <a:p>
            <a:pPr indent="-298450" lvl="0" marL="457200" rtl="0" algn="l">
              <a:lnSpc>
                <a:spcPct val="200000"/>
              </a:lnSpc>
              <a:spcBef>
                <a:spcPts val="0"/>
              </a:spcBef>
              <a:spcAft>
                <a:spcPts val="0"/>
              </a:spcAft>
              <a:buSzPts val="1100"/>
              <a:buFont typeface="Times New Roman"/>
              <a:buChar char="●"/>
            </a:pPr>
            <a:r>
              <a:rPr b="1" lang="en" sz="1100">
                <a:latin typeface="Times New Roman"/>
                <a:ea typeface="Times New Roman"/>
                <a:cs typeface="Times New Roman"/>
                <a:sym typeface="Times New Roman"/>
              </a:rPr>
              <a:t>To improve the organizations current filing and storage system to handle: procurement, order_shipping, order_delivery, and other tasks of that nature. </a:t>
            </a:r>
            <a:endParaRPr b="1" sz="1100">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b="1" sz="11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400">
                <a:solidFill>
                  <a:schemeClr val="accent2"/>
                </a:solidFill>
              </a:rPr>
              <a:t>Introduction</a:t>
            </a:r>
            <a:endParaRPr b="1" sz="4400">
              <a:solidFill>
                <a:schemeClr val="accent2"/>
              </a:solidFill>
            </a:endParaRPr>
          </a:p>
        </p:txBody>
      </p:sp>
      <p:sp>
        <p:nvSpPr>
          <p:cNvPr id="70" name="Google Shape;70;p14"/>
          <p:cNvSpPr txBox="1"/>
          <p:nvPr>
            <p:ph idx="4294967295" type="subTitle"/>
          </p:nvPr>
        </p:nvSpPr>
        <p:spPr>
          <a:xfrm>
            <a:off x="98675" y="1395125"/>
            <a:ext cx="43587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00000"/>
                </a:solidFill>
              </a:rPr>
              <a:t>Client :</a:t>
            </a:r>
            <a:r>
              <a:rPr lang="en" sz="2800">
                <a:solidFill>
                  <a:srgbClr val="000000"/>
                </a:solidFill>
              </a:rPr>
              <a:t> Klaus Brewing Company </a:t>
            </a:r>
            <a:endParaRPr sz="2800">
              <a:solidFill>
                <a:srgbClr val="000000"/>
              </a:solidFill>
            </a:endParaRPr>
          </a:p>
          <a:p>
            <a:pPr indent="0" lvl="0" marL="0" rtl="0" algn="l">
              <a:spcBef>
                <a:spcPts val="1600"/>
              </a:spcBef>
              <a:spcAft>
                <a:spcPts val="1600"/>
              </a:spcAft>
              <a:buNone/>
            </a:pPr>
            <a:r>
              <a:rPr b="1" lang="en" sz="2800">
                <a:solidFill>
                  <a:srgbClr val="000000"/>
                </a:solidFill>
              </a:rPr>
              <a:t>Team Members: </a:t>
            </a:r>
            <a:r>
              <a:rPr lang="en" sz="2800">
                <a:solidFill>
                  <a:srgbClr val="000000"/>
                </a:solidFill>
              </a:rPr>
              <a:t>Pratik Asarpota, John-Joshua Izuegbu, Faryal Khan, Adekunle Kukoyi, Chantera Lazard, Sean Tran</a:t>
            </a:r>
            <a:endParaRPr sz="2800">
              <a:solidFill>
                <a:srgbClr val="000000"/>
              </a:solidFill>
            </a:endParaRPr>
          </a:p>
        </p:txBody>
      </p:sp>
      <p:pic>
        <p:nvPicPr>
          <p:cNvPr id="71" name="Google Shape;71;p14"/>
          <p:cNvPicPr preferRelativeResize="0"/>
          <p:nvPr/>
        </p:nvPicPr>
        <p:blipFill>
          <a:blip r:embed="rId3">
            <a:alphaModFix/>
          </a:blip>
          <a:stretch>
            <a:fillRect/>
          </a:stretch>
        </p:blipFill>
        <p:spPr>
          <a:xfrm>
            <a:off x="4572000" y="1325650"/>
            <a:ext cx="4590517" cy="2721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2"/>
          <p:cNvSpPr txBox="1"/>
          <p:nvPr>
            <p:ph type="title"/>
          </p:nvPr>
        </p:nvSpPr>
        <p:spPr>
          <a:xfrm>
            <a:off x="74050" y="52975"/>
            <a:ext cx="8971500" cy="106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Client application(System) Objective list</a:t>
            </a:r>
            <a:endParaRPr sz="3000"/>
          </a:p>
        </p:txBody>
      </p:sp>
      <p:sp>
        <p:nvSpPr>
          <p:cNvPr id="177" name="Google Shape;177;p32"/>
          <p:cNvSpPr txBox="1"/>
          <p:nvPr/>
        </p:nvSpPr>
        <p:spPr>
          <a:xfrm>
            <a:off x="526000" y="1122475"/>
            <a:ext cx="7290600" cy="16716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To create a computerized inventory system in a way that ensures a 20% increase in data storage efficiency so that employees can access information on products faster.</a:t>
            </a:r>
            <a:endParaRPr sz="12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To create a loyalty rewards program in a way that helps reward customers that return so that we get a 20% increase in customers that keep buying products from Klaus Brewery.</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p:txBody>
      </p:sp>
      <p:pic>
        <p:nvPicPr>
          <p:cNvPr id="178" name="Google Shape;178;p32"/>
          <p:cNvPicPr preferRelativeResize="0"/>
          <p:nvPr/>
        </p:nvPicPr>
        <p:blipFill>
          <a:blip r:embed="rId3">
            <a:alphaModFix/>
          </a:blip>
          <a:stretch>
            <a:fillRect/>
          </a:stretch>
        </p:blipFill>
        <p:spPr>
          <a:xfrm>
            <a:off x="1324075" y="2618725"/>
            <a:ext cx="5807107" cy="2044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221400" y="-78250"/>
            <a:ext cx="8701200" cy="10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Individual users objective list</a:t>
            </a:r>
            <a:endParaRPr b="1" sz="2400"/>
          </a:p>
        </p:txBody>
      </p:sp>
      <p:sp>
        <p:nvSpPr>
          <p:cNvPr id="184" name="Google Shape;184;p33"/>
          <p:cNvSpPr txBox="1"/>
          <p:nvPr/>
        </p:nvSpPr>
        <p:spPr>
          <a:xfrm>
            <a:off x="0" y="483425"/>
            <a:ext cx="91440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200000"/>
              </a:lnSpc>
              <a:spcBef>
                <a:spcPts val="1000"/>
              </a:spcBef>
              <a:spcAft>
                <a:spcPts val="0"/>
              </a:spcAft>
              <a:buSzPts val="1400"/>
              <a:buFont typeface="Times New Roman"/>
              <a:buChar char="●"/>
            </a:pPr>
            <a:r>
              <a:rPr b="1" lang="en" u="sng">
                <a:latin typeface="Times New Roman"/>
                <a:ea typeface="Times New Roman"/>
                <a:cs typeface="Times New Roman"/>
                <a:sym typeface="Times New Roman"/>
              </a:rPr>
              <a:t>Brewmaster </a:t>
            </a:r>
            <a:endParaRPr b="1" u="sng">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Font typeface="Times New Roman"/>
              <a:buChar char="○"/>
            </a:pPr>
            <a:r>
              <a:rPr b="1" lang="en">
                <a:latin typeface="Times New Roman"/>
                <a:ea typeface="Times New Roman"/>
                <a:cs typeface="Times New Roman"/>
                <a:sym typeface="Times New Roman"/>
              </a:rPr>
              <a:t>Data entry to be computerized and stored, and for data entry to be simplified. Uniformed data format for each department to use.  </a:t>
            </a:r>
            <a:endParaRPr b="1">
              <a:latin typeface="Times New Roman"/>
              <a:ea typeface="Times New Roman"/>
              <a:cs typeface="Times New Roman"/>
              <a:sym typeface="Times New Roman"/>
            </a:endParaRPr>
          </a:p>
          <a:p>
            <a:pPr indent="-317500" lvl="0" marL="457200" rtl="0" algn="l">
              <a:lnSpc>
                <a:spcPct val="200000"/>
              </a:lnSpc>
              <a:spcBef>
                <a:spcPts val="0"/>
              </a:spcBef>
              <a:spcAft>
                <a:spcPts val="0"/>
              </a:spcAft>
              <a:buSzPts val="1400"/>
              <a:buFont typeface="Times New Roman"/>
              <a:buChar char="●"/>
            </a:pPr>
            <a:r>
              <a:rPr b="1" lang="en" u="sng">
                <a:latin typeface="Times New Roman"/>
                <a:ea typeface="Times New Roman"/>
                <a:cs typeface="Times New Roman"/>
                <a:sym typeface="Times New Roman"/>
              </a:rPr>
              <a:t>Taproom Manager</a:t>
            </a:r>
            <a:endParaRPr b="1" u="sng">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Font typeface="Times New Roman"/>
              <a:buChar char="○"/>
            </a:pPr>
            <a:r>
              <a:rPr b="1" lang="en">
                <a:latin typeface="Times New Roman"/>
                <a:ea typeface="Times New Roman"/>
                <a:cs typeface="Times New Roman"/>
                <a:sym typeface="Times New Roman"/>
              </a:rPr>
              <a:t>Computer access to the system and fluidity of the app.</a:t>
            </a:r>
            <a:endParaRPr b="1">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Font typeface="Times New Roman"/>
              <a:buChar char="○"/>
            </a:pPr>
            <a:r>
              <a:rPr b="1" lang="en">
                <a:latin typeface="Times New Roman"/>
                <a:ea typeface="Times New Roman"/>
                <a:cs typeface="Times New Roman"/>
                <a:sym typeface="Times New Roman"/>
              </a:rPr>
              <a:t> Ability to see up-to-date readings of inventory on hand. </a:t>
            </a:r>
            <a:endParaRPr b="1">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Font typeface="Times New Roman"/>
              <a:buChar char="○"/>
            </a:pPr>
            <a:r>
              <a:rPr b="1" lang="en">
                <a:latin typeface="Times New Roman"/>
                <a:ea typeface="Times New Roman"/>
                <a:cs typeface="Times New Roman"/>
                <a:sym typeface="Times New Roman"/>
              </a:rPr>
              <a:t>Ability to place orders at notified time</a:t>
            </a:r>
            <a:endParaRPr b="1">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Font typeface="Times New Roman"/>
              <a:buChar char="○"/>
            </a:pPr>
            <a:r>
              <a:rPr b="1" lang="en">
                <a:latin typeface="Times New Roman"/>
                <a:ea typeface="Times New Roman"/>
                <a:cs typeface="Times New Roman"/>
                <a:sym typeface="Times New Roman"/>
              </a:rPr>
              <a:t>Encourage more customers to return</a:t>
            </a:r>
            <a:endParaRPr b="1">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Font typeface="Times New Roman"/>
              <a:buChar char="○"/>
            </a:pPr>
            <a:r>
              <a:rPr b="1" lang="en">
                <a:latin typeface="Times New Roman"/>
                <a:ea typeface="Times New Roman"/>
                <a:cs typeface="Times New Roman"/>
                <a:sym typeface="Times New Roman"/>
              </a:rPr>
              <a:t>Bring in more of the younger adult crowd</a:t>
            </a:r>
            <a:endParaRPr b="1">
              <a:latin typeface="Times New Roman"/>
              <a:ea typeface="Times New Roman"/>
              <a:cs typeface="Times New Roman"/>
              <a:sym typeface="Times New Roman"/>
            </a:endParaRPr>
          </a:p>
          <a:p>
            <a:pPr indent="-317500" lvl="0" marL="457200" rtl="0" algn="l">
              <a:lnSpc>
                <a:spcPct val="200000"/>
              </a:lnSpc>
              <a:spcBef>
                <a:spcPts val="0"/>
              </a:spcBef>
              <a:spcAft>
                <a:spcPts val="0"/>
              </a:spcAft>
              <a:buSzPts val="1400"/>
              <a:buFont typeface="Times New Roman"/>
              <a:buChar char="●"/>
            </a:pPr>
            <a:r>
              <a:rPr b="1" lang="en" u="sng">
                <a:latin typeface="Times New Roman"/>
                <a:ea typeface="Times New Roman"/>
                <a:cs typeface="Times New Roman"/>
                <a:sym typeface="Times New Roman"/>
              </a:rPr>
              <a:t>Sales Manager</a:t>
            </a:r>
            <a:endParaRPr b="1" u="sng">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Font typeface="Times New Roman"/>
              <a:buChar char="○"/>
            </a:pPr>
            <a:r>
              <a:rPr b="1" lang="en">
                <a:latin typeface="Times New Roman"/>
                <a:ea typeface="Times New Roman"/>
                <a:cs typeface="Times New Roman"/>
                <a:sym typeface="Times New Roman"/>
              </a:rPr>
              <a:t>Ability to get notifications of recurring customers.</a:t>
            </a:r>
            <a:endParaRPr b="1">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Font typeface="Times New Roman"/>
              <a:buChar char="○"/>
            </a:pPr>
            <a:r>
              <a:rPr b="1" lang="en">
                <a:latin typeface="Times New Roman"/>
                <a:ea typeface="Times New Roman"/>
                <a:cs typeface="Times New Roman"/>
                <a:sym typeface="Times New Roman"/>
              </a:rPr>
              <a:t>Ability to connect to a larger customer base (use forms)</a:t>
            </a:r>
            <a:endParaRPr b="1">
              <a:latin typeface="Times New Roman"/>
              <a:ea typeface="Times New Roman"/>
              <a:cs typeface="Times New Roman"/>
              <a:sym typeface="Times New Roman"/>
            </a:endParaRPr>
          </a:p>
          <a:p>
            <a:pPr indent="-317500" lvl="0" marL="457200" rtl="0" algn="l">
              <a:lnSpc>
                <a:spcPct val="200000"/>
              </a:lnSpc>
              <a:spcBef>
                <a:spcPts val="0"/>
              </a:spcBef>
              <a:spcAft>
                <a:spcPts val="0"/>
              </a:spcAft>
              <a:buSzPts val="1400"/>
              <a:buFont typeface="Times New Roman"/>
              <a:buChar char="●"/>
            </a:pPr>
            <a:r>
              <a:rPr b="1" lang="en" u="sng">
                <a:latin typeface="Times New Roman"/>
                <a:ea typeface="Times New Roman"/>
                <a:cs typeface="Times New Roman"/>
                <a:sym typeface="Times New Roman"/>
              </a:rPr>
              <a:t>Bartender &amp; Brewers </a:t>
            </a:r>
            <a:endParaRPr b="1" u="sng">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Font typeface="Times New Roman"/>
              <a:buChar char="○"/>
            </a:pPr>
            <a:r>
              <a:rPr b="1" lang="en">
                <a:latin typeface="Times New Roman"/>
                <a:ea typeface="Times New Roman"/>
                <a:cs typeface="Times New Roman"/>
                <a:sym typeface="Times New Roman"/>
              </a:rPr>
              <a:t> Ability to see up-to-date readings of inventory on hand. </a:t>
            </a:r>
            <a:endParaRPr b="1">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Font typeface="Times New Roman"/>
              <a:buChar char="○"/>
            </a:pPr>
            <a:r>
              <a:rPr b="1" lang="en">
                <a:latin typeface="Times New Roman"/>
                <a:ea typeface="Times New Roman"/>
                <a:cs typeface="Times New Roman"/>
                <a:sym typeface="Times New Roman"/>
              </a:rPr>
              <a:t>Ability to place orders at notified time</a:t>
            </a:r>
            <a:endParaRPr b="1">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chemeClr val="accent2"/>
                </a:solidFill>
                <a:latin typeface="Times New Roman"/>
                <a:ea typeface="Times New Roman"/>
                <a:cs typeface="Times New Roman"/>
                <a:sym typeface="Times New Roman"/>
              </a:rPr>
              <a:t>STROBE Analysis</a:t>
            </a:r>
            <a:endParaRPr b="1" sz="4800">
              <a:solidFill>
                <a:schemeClr val="accent2"/>
              </a:solidFill>
              <a:latin typeface="Times New Roman"/>
              <a:ea typeface="Times New Roman"/>
              <a:cs typeface="Times New Roman"/>
              <a:sym typeface="Times New Roman"/>
            </a:endParaRPr>
          </a:p>
        </p:txBody>
      </p:sp>
      <p:sp>
        <p:nvSpPr>
          <p:cNvPr id="190" name="Google Shape;190;p34"/>
          <p:cNvSpPr txBox="1"/>
          <p:nvPr/>
        </p:nvSpPr>
        <p:spPr>
          <a:xfrm>
            <a:off x="4612975" y="90125"/>
            <a:ext cx="4449300" cy="3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Klaus Brewing company hosts a friendly laid back environment where</a:t>
            </a:r>
            <a:endParaRPr b="1" sz="1800">
              <a:latin typeface="Times New Roman"/>
              <a:ea typeface="Times New Roman"/>
              <a:cs typeface="Times New Roman"/>
              <a:sym typeface="Times New Roman"/>
            </a:endParaRPr>
          </a:p>
          <a:p>
            <a:pPr indent="0" lvl="0" marL="0" rtl="0" algn="l">
              <a:spcBef>
                <a:spcPts val="0"/>
              </a:spcBef>
              <a:spcAft>
                <a:spcPts val="0"/>
              </a:spcAft>
              <a:buNone/>
            </a:pPr>
            <a:r>
              <a:rPr b="1" lang="en" sz="1800">
                <a:latin typeface="Times New Roman"/>
                <a:ea typeface="Times New Roman"/>
                <a:cs typeface="Times New Roman"/>
                <a:sym typeface="Times New Roman"/>
              </a:rPr>
              <a:t>group of people come to enjoy beer, play games, and conversate. The employees have to be friendly and conversational individuals as well as be well-versed in their German and Bier history. They offer many areas including the Brewery, the Garden area, and the main taproom area. Workers have to attend to their daily activities as well as manage the counter. Most information is written on boards and events are posted around the establishment. They have a steady flow of customers so in often observed cases, the taproom employees are multitasking or taken advantage of their free time.</a:t>
            </a:r>
            <a:endParaRPr b="1" sz="18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5"/>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35"/>
          <p:cNvPicPr preferRelativeResize="0"/>
          <p:nvPr/>
        </p:nvPicPr>
        <p:blipFill>
          <a:blip r:embed="rId3">
            <a:alphaModFix/>
          </a:blip>
          <a:stretch>
            <a:fillRect/>
          </a:stretch>
        </p:blipFill>
        <p:spPr>
          <a:xfrm>
            <a:off x="0" y="278759"/>
            <a:ext cx="9143999" cy="45859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6"/>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36"/>
          <p:cNvPicPr preferRelativeResize="0"/>
          <p:nvPr/>
        </p:nvPicPr>
        <p:blipFill>
          <a:blip r:embed="rId3">
            <a:alphaModFix/>
          </a:blip>
          <a:stretch>
            <a:fillRect/>
          </a:stretch>
        </p:blipFill>
        <p:spPr>
          <a:xfrm>
            <a:off x="61450" y="136025"/>
            <a:ext cx="9021100" cy="47227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7"/>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37"/>
          <p:cNvPicPr preferRelativeResize="0"/>
          <p:nvPr/>
        </p:nvPicPr>
        <p:blipFill>
          <a:blip r:embed="rId3">
            <a:alphaModFix/>
          </a:blip>
          <a:stretch>
            <a:fillRect/>
          </a:stretch>
        </p:blipFill>
        <p:spPr>
          <a:xfrm>
            <a:off x="40975" y="63575"/>
            <a:ext cx="8922777" cy="49422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38"/>
          <p:cNvPicPr preferRelativeResize="0"/>
          <p:nvPr/>
        </p:nvPicPr>
        <p:blipFill>
          <a:blip r:embed="rId3">
            <a:alphaModFix/>
          </a:blip>
          <a:stretch>
            <a:fillRect/>
          </a:stretch>
        </p:blipFill>
        <p:spPr>
          <a:xfrm>
            <a:off x="27601" y="0"/>
            <a:ext cx="9088798"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9"/>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Initial </a:t>
            </a:r>
            <a:r>
              <a:rPr lang="en" sz="2400"/>
              <a:t>Work Breakdown</a:t>
            </a:r>
            <a:r>
              <a:rPr lang="en" sz="2400"/>
              <a:t> Structure</a:t>
            </a:r>
            <a:endParaRPr sz="2400"/>
          </a:p>
        </p:txBody>
      </p:sp>
      <p:pic>
        <p:nvPicPr>
          <p:cNvPr id="220" name="Google Shape;220;p39"/>
          <p:cNvPicPr preferRelativeResize="0"/>
          <p:nvPr/>
        </p:nvPicPr>
        <p:blipFill>
          <a:blip r:embed="rId3">
            <a:alphaModFix/>
          </a:blip>
          <a:stretch>
            <a:fillRect/>
          </a:stretch>
        </p:blipFill>
        <p:spPr>
          <a:xfrm>
            <a:off x="3927575" y="37675"/>
            <a:ext cx="2445756" cy="5105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0"/>
          <p:cNvSpPr txBox="1"/>
          <p:nvPr>
            <p:ph type="title"/>
          </p:nvPr>
        </p:nvSpPr>
        <p:spPr>
          <a:xfrm>
            <a:off x="229725" y="0"/>
            <a:ext cx="6247800" cy="9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GANTT CHART</a:t>
            </a:r>
            <a:endParaRPr/>
          </a:p>
        </p:txBody>
      </p:sp>
      <p:pic>
        <p:nvPicPr>
          <p:cNvPr id="226" name="Google Shape;226;p40"/>
          <p:cNvPicPr preferRelativeResize="0"/>
          <p:nvPr/>
        </p:nvPicPr>
        <p:blipFill>
          <a:blip r:embed="rId3">
            <a:alphaModFix/>
          </a:blip>
          <a:stretch>
            <a:fillRect/>
          </a:stretch>
        </p:blipFill>
        <p:spPr>
          <a:xfrm>
            <a:off x="136025" y="715925"/>
            <a:ext cx="8614672" cy="44275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1"/>
          <p:cNvSpPr txBox="1"/>
          <p:nvPr>
            <p:ph type="title"/>
          </p:nvPr>
        </p:nvSpPr>
        <p:spPr>
          <a:xfrm>
            <a:off x="311700" y="197750"/>
            <a:ext cx="8520600" cy="623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3600">
                <a:solidFill>
                  <a:schemeClr val="accent2"/>
                </a:solidFill>
                <a:latin typeface="Arial"/>
                <a:ea typeface="Arial"/>
                <a:cs typeface="Arial"/>
                <a:sym typeface="Arial"/>
              </a:rPr>
              <a:t>Users/Stakeholders Analysis</a:t>
            </a:r>
            <a:endParaRPr b="1" sz="3600">
              <a:solidFill>
                <a:schemeClr val="accent2"/>
              </a:solidFill>
              <a:latin typeface="Arial"/>
              <a:ea typeface="Arial"/>
              <a:cs typeface="Arial"/>
              <a:sym typeface="Arial"/>
            </a:endParaRPr>
          </a:p>
          <a:p>
            <a:pPr indent="0" lvl="0" marL="0" rtl="0" algn="l">
              <a:spcBef>
                <a:spcPts val="1200"/>
              </a:spcBef>
              <a:spcAft>
                <a:spcPts val="0"/>
              </a:spcAft>
              <a:buNone/>
            </a:pPr>
            <a:r>
              <a:t/>
            </a:r>
            <a:endParaRPr/>
          </a:p>
        </p:txBody>
      </p:sp>
      <p:sp>
        <p:nvSpPr>
          <p:cNvPr id="232" name="Google Shape;232;p41"/>
          <p:cNvSpPr txBox="1"/>
          <p:nvPr>
            <p:ph idx="1" type="body"/>
          </p:nvPr>
        </p:nvSpPr>
        <p:spPr>
          <a:xfrm>
            <a:off x="311700" y="1505700"/>
            <a:ext cx="8684700" cy="3076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b="1" lang="en" sz="1400">
                <a:solidFill>
                  <a:schemeClr val="dk1"/>
                </a:solidFill>
                <a:latin typeface="Arial"/>
                <a:ea typeface="Arial"/>
                <a:cs typeface="Arial"/>
                <a:sym typeface="Arial"/>
              </a:rPr>
              <a:t>Two separate interviews were conducted to obtain the results of the analysis. The interviewees included the  Taproom Manager and Bartenders (bartenders for clarity) because these employers would be utilizing the system and be mostly affected by the system’s performance.</a:t>
            </a:r>
            <a:endParaRPr b="1" sz="1400">
              <a:solidFill>
                <a:schemeClr val="dk1"/>
              </a:solidFill>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b="1" lang="en" sz="1400">
                <a:solidFill>
                  <a:schemeClr val="dk1"/>
                </a:solidFill>
                <a:latin typeface="Arial"/>
                <a:ea typeface="Arial"/>
                <a:cs typeface="Arial"/>
                <a:sym typeface="Arial"/>
              </a:rPr>
              <a:t>The interviews allowed us to really narrow down the scope of the project. Some of the system’s objectives such as adding the kegs for the sales team is currently out of scope. Yet focusing on the inventory first would allow us to build a system that can be built upon</a:t>
            </a:r>
            <a:endParaRPr b="1" sz="1400">
              <a:solidFill>
                <a:schemeClr val="dk1"/>
              </a:solidFill>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b="1" lang="en" sz="1400">
                <a:solidFill>
                  <a:schemeClr val="dk1"/>
                </a:solidFill>
                <a:latin typeface="Arial"/>
                <a:ea typeface="Arial"/>
                <a:cs typeface="Arial"/>
                <a:sym typeface="Arial"/>
              </a:rPr>
              <a:t>Overall, our system seems to be welcomed and there seems to not be much resistance, we just have to build a simple yet efficient system to increase productivity in the workplace.</a:t>
            </a:r>
            <a:endParaRPr b="1" sz="14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idx="1" type="body"/>
          </p:nvPr>
        </p:nvSpPr>
        <p:spPr>
          <a:xfrm>
            <a:off x="3838525" y="327100"/>
            <a:ext cx="4773000" cy="4656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Our group has decided to take the SDLC approach towards this project by analyzing and designing with a phased approach</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By using this approach, we will provide client with best deliverable solution possible and meet all their objectives as well.</a:t>
            </a:r>
            <a:endParaRPr sz="2400">
              <a:solidFill>
                <a:schemeClr val="dk1"/>
              </a:solidFill>
              <a:latin typeface="Times New Roman"/>
              <a:ea typeface="Times New Roman"/>
              <a:cs typeface="Times New Roman"/>
              <a:sym typeface="Times New Roman"/>
            </a:endParaRPr>
          </a:p>
        </p:txBody>
      </p:sp>
      <p:sp>
        <p:nvSpPr>
          <p:cNvPr id="77" name="Google Shape;77;p15"/>
          <p:cNvSpPr txBox="1"/>
          <p:nvPr>
            <p:ph type="title"/>
          </p:nvPr>
        </p:nvSpPr>
        <p:spPr>
          <a:xfrm>
            <a:off x="405750" y="561550"/>
            <a:ext cx="3127500" cy="18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chemeClr val="accent2"/>
                </a:solidFill>
              </a:rPr>
              <a:t>Our approach</a:t>
            </a:r>
            <a:endParaRPr b="1" sz="4800">
              <a:solidFill>
                <a:schemeClr val="accent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2"/>
          <p:cNvSpPr txBox="1"/>
          <p:nvPr>
            <p:ph type="title"/>
          </p:nvPr>
        </p:nvSpPr>
        <p:spPr>
          <a:xfrm>
            <a:off x="303475" y="-217400"/>
            <a:ext cx="7898400" cy="11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Initial feasibility analysis</a:t>
            </a:r>
            <a:endParaRPr b="1"/>
          </a:p>
        </p:txBody>
      </p:sp>
      <p:sp>
        <p:nvSpPr>
          <p:cNvPr id="238" name="Google Shape;238;p42"/>
          <p:cNvSpPr txBox="1"/>
          <p:nvPr>
            <p:ph idx="4294967295" type="body"/>
          </p:nvPr>
        </p:nvSpPr>
        <p:spPr>
          <a:xfrm>
            <a:off x="24600" y="673150"/>
            <a:ext cx="9094800" cy="3076200"/>
          </a:xfrm>
          <a:prstGeom prst="rect">
            <a:avLst/>
          </a:prstGeom>
        </p:spPr>
        <p:txBody>
          <a:bodyPr anchorCtr="0" anchor="t" bIns="91425" lIns="91425" spcFirstLastPara="1" rIns="91425" wrap="square" tIns="91425">
            <a:noAutofit/>
          </a:bodyPr>
          <a:lstStyle/>
          <a:p>
            <a:pPr indent="0" lvl="0" marL="0" rtl="0" algn="l">
              <a:lnSpc>
                <a:spcPct val="200000"/>
              </a:lnSpc>
              <a:spcBef>
                <a:spcPts val="1000"/>
              </a:spcBef>
              <a:spcAft>
                <a:spcPts val="0"/>
              </a:spcAft>
              <a:buNone/>
            </a:pPr>
            <a:r>
              <a:rPr b="1" lang="en" sz="1200" u="sng">
                <a:solidFill>
                  <a:srgbClr val="000000"/>
                </a:solidFill>
                <a:latin typeface="Times New Roman"/>
                <a:ea typeface="Times New Roman"/>
                <a:cs typeface="Times New Roman"/>
                <a:sym typeface="Times New Roman"/>
              </a:rPr>
              <a:t>Technical</a:t>
            </a:r>
            <a:endParaRPr b="1" sz="1200" u="sng">
              <a:solidFill>
                <a:srgbClr val="000000"/>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The analysis was based on the company’s current technical situation and the future requirements for the new system.  We have found that our client is going to need at least 7-9 dedicated PC’s that have the capability of connecting to a server. With that the client needs a data server being cloud based or an in-house system.</a:t>
            </a:r>
            <a:endParaRPr sz="1200">
              <a:solidFill>
                <a:srgbClr val="000000"/>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b="1" lang="en" sz="1200" u="sng">
                <a:solidFill>
                  <a:srgbClr val="000000"/>
                </a:solidFill>
                <a:latin typeface="Times New Roman"/>
                <a:ea typeface="Times New Roman"/>
                <a:cs typeface="Times New Roman"/>
                <a:sym typeface="Times New Roman"/>
              </a:rPr>
              <a:t>Economical</a:t>
            </a: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Then our client will need to acquire a database to hold the data and files of their business. That we either incorporate a cloud-based server or an in-house option. They can either rent or buy a server. By renting the server for one fixed monthly price from a service provider like ServerMania, Or purchase a server from a company like Dell and store it in their office. </a:t>
            </a:r>
            <a:endParaRPr sz="1200">
              <a:solidFill>
                <a:srgbClr val="000000"/>
              </a:solidFill>
              <a:latin typeface="Times New Roman"/>
              <a:ea typeface="Times New Roman"/>
              <a:cs typeface="Times New Roman"/>
              <a:sym typeface="Times New Roman"/>
            </a:endParaRPr>
          </a:p>
          <a:p>
            <a:pPr indent="0" lvl="0" marL="0" rtl="0" algn="l">
              <a:lnSpc>
                <a:spcPct val="200000"/>
              </a:lnSpc>
              <a:spcBef>
                <a:spcPts val="1000"/>
              </a:spcBef>
              <a:spcAft>
                <a:spcPts val="0"/>
              </a:spcAft>
              <a:buNone/>
            </a:pPr>
            <a:r>
              <a:rPr b="1" lang="en" sz="1200" u="sng">
                <a:solidFill>
                  <a:srgbClr val="000000"/>
                </a:solidFill>
                <a:latin typeface="Times New Roman"/>
                <a:ea typeface="Times New Roman"/>
                <a:cs typeface="Times New Roman"/>
                <a:sym typeface="Times New Roman"/>
              </a:rPr>
              <a:t>Operational</a:t>
            </a:r>
            <a:endParaRPr b="1" sz="1200" u="sng">
              <a:solidFill>
                <a:srgbClr val="000000"/>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Since the technical and economic feasibility of the project is attainable, the operational aspect of the project is analyzed. Since there's no major technical and economic constraints posed, the main thing to look for is the technical prowess of the workers who will utilize the system.</a:t>
            </a:r>
            <a:endParaRPr sz="1200">
              <a:solidFill>
                <a:srgbClr val="000000"/>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200000"/>
              </a:lnSpc>
              <a:spcBef>
                <a:spcPts val="0"/>
              </a:spcBef>
              <a:spcAft>
                <a:spcPts val="0"/>
              </a:spcAft>
              <a:buNone/>
            </a:pPr>
            <a:r>
              <a:t/>
            </a:r>
            <a:endParaRPr sz="1100">
              <a:solidFill>
                <a:srgbClr val="000000"/>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sz="1100">
              <a:solidFill>
                <a:srgbClr val="000000"/>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business rule list</a:t>
            </a:r>
            <a:endParaRPr/>
          </a:p>
        </p:txBody>
      </p:sp>
      <p:sp>
        <p:nvSpPr>
          <p:cNvPr id="244" name="Google Shape;244;p43"/>
          <p:cNvSpPr txBox="1"/>
          <p:nvPr>
            <p:ph idx="1" type="body"/>
          </p:nvPr>
        </p:nvSpPr>
        <p:spPr>
          <a:xfrm>
            <a:off x="237950" y="1350025"/>
            <a:ext cx="7668900" cy="3076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If a customer buys any glass, their first fill is free.</a:t>
            </a:r>
            <a:endParaRPr sz="1400"/>
          </a:p>
          <a:p>
            <a:pPr indent="-317500" lvl="0" marL="457200" rtl="0" algn="l">
              <a:spcBef>
                <a:spcPts val="0"/>
              </a:spcBef>
              <a:spcAft>
                <a:spcPts val="0"/>
              </a:spcAft>
              <a:buSzPts val="1400"/>
              <a:buChar char="●"/>
            </a:pPr>
            <a:r>
              <a:rPr lang="en" sz="1400"/>
              <a:t>If a customer forgets their credit card, Klaus will close their tab and automatically charge 20% gratuity on the bill.</a:t>
            </a:r>
            <a:endParaRPr sz="1400"/>
          </a:p>
          <a:p>
            <a:pPr indent="-317500" lvl="0" marL="457200" rtl="0" algn="l">
              <a:spcBef>
                <a:spcPts val="0"/>
              </a:spcBef>
              <a:spcAft>
                <a:spcPts val="0"/>
              </a:spcAft>
              <a:buSzPts val="1400"/>
              <a:buChar char="●"/>
            </a:pPr>
            <a:r>
              <a:rPr lang="en" sz="1400"/>
              <a:t>Tables cannot be reserved unless the customer pre-purchases a package.</a:t>
            </a:r>
            <a:endParaRPr sz="1400"/>
          </a:p>
          <a:p>
            <a:pPr indent="-317500" lvl="0" marL="457200" rtl="0" algn="l">
              <a:spcBef>
                <a:spcPts val="0"/>
              </a:spcBef>
              <a:spcAft>
                <a:spcPts val="0"/>
              </a:spcAft>
              <a:buSzPts val="1400"/>
              <a:buChar char="●"/>
            </a:pPr>
            <a:r>
              <a:rPr lang="en" sz="1400"/>
              <a:t>On Thursdays, customers can bring in their own Stein for a free fill. However, the fill is limited to only one liter.</a:t>
            </a:r>
            <a:endParaRPr sz="1400"/>
          </a:p>
          <a:p>
            <a:pPr indent="-317500" lvl="0" marL="457200" rtl="0" algn="l">
              <a:spcBef>
                <a:spcPts val="0"/>
              </a:spcBef>
              <a:spcAft>
                <a:spcPts val="0"/>
              </a:spcAft>
              <a:buSzPts val="1400"/>
              <a:buChar char="●"/>
            </a:pPr>
            <a:r>
              <a:rPr lang="en" sz="1400"/>
              <a:t>If customers want to participate in any event (trivia, bingo, comedy night, or etc.), they must purchase at least one bier.</a:t>
            </a:r>
            <a:endParaRPr sz="1400"/>
          </a:p>
          <a:p>
            <a:pPr indent="-317500" lvl="0" marL="457200" rtl="0" algn="l">
              <a:spcBef>
                <a:spcPts val="0"/>
              </a:spcBef>
              <a:spcAft>
                <a:spcPts val="0"/>
              </a:spcAft>
              <a:buSzPts val="1400"/>
              <a:buChar char="●"/>
            </a:pPr>
            <a:r>
              <a:rPr lang="en" sz="1400"/>
              <a:t>Tokens can be exchanged for one pint of a core bier. Tokens do not have expiration dates.</a:t>
            </a:r>
            <a:endParaRPr sz="1400"/>
          </a:p>
          <a:p>
            <a:pPr indent="0" lvl="0" marL="0" rtl="0" algn="l">
              <a:spcBef>
                <a:spcPts val="16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4"/>
          <p:cNvSpPr txBox="1"/>
          <p:nvPr>
            <p:ph type="title"/>
          </p:nvPr>
        </p:nvSpPr>
        <p:spPr>
          <a:xfrm>
            <a:off x="180575" y="-86300"/>
            <a:ext cx="86358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Current business activity list</a:t>
            </a:r>
            <a:endParaRPr/>
          </a:p>
        </p:txBody>
      </p:sp>
      <p:sp>
        <p:nvSpPr>
          <p:cNvPr id="250" name="Google Shape;250;p44"/>
          <p:cNvSpPr txBox="1"/>
          <p:nvPr/>
        </p:nvSpPr>
        <p:spPr>
          <a:xfrm>
            <a:off x="82175" y="401475"/>
            <a:ext cx="88326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0"/>
              </a:spcAft>
              <a:buNone/>
            </a:pPr>
            <a:r>
              <a:rPr b="1" lang="en" sz="2000">
                <a:latin typeface="Times New Roman"/>
                <a:ea typeface="Times New Roman"/>
                <a:cs typeface="Times New Roman"/>
                <a:sym typeface="Times New Roman"/>
              </a:rPr>
              <a:t>Daily Taproom Activities</a:t>
            </a:r>
            <a:endParaRPr b="1" sz="2000">
              <a:latin typeface="Times New Roman"/>
              <a:ea typeface="Times New Roman"/>
              <a:cs typeface="Times New Roman"/>
              <a:sym typeface="Times New Roman"/>
            </a:endParaRPr>
          </a:p>
          <a:p>
            <a:pPr indent="-298450" lvl="0" marL="457200" rtl="0" algn="l">
              <a:lnSpc>
                <a:spcPct val="115000"/>
              </a:lnSpc>
              <a:spcBef>
                <a:spcPts val="600"/>
              </a:spcBef>
              <a:spcAft>
                <a:spcPts val="0"/>
              </a:spcAft>
              <a:buSzPts val="1100"/>
              <a:buFont typeface="Times New Roman"/>
              <a:buChar char="●"/>
            </a:pPr>
            <a:r>
              <a:rPr lang="en" sz="1100">
                <a:latin typeface="Times New Roman"/>
                <a:ea typeface="Times New Roman"/>
                <a:cs typeface="Times New Roman"/>
                <a:sym typeface="Times New Roman"/>
              </a:rPr>
              <a:t>Prepare Taproom for the day by following normal opening protocols </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Set up Beer Garden (including umbrellas and outside games)</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Serving Beer, wine, or soda to Customers</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Selling Merchandise: glasses, hats, shirts, or 22oz to-go bottles of any beer</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Informing Customers of where to get Klaus Beer from other Restaurants</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2000">
                <a:latin typeface="Times New Roman"/>
                <a:ea typeface="Times New Roman"/>
                <a:cs typeface="Times New Roman"/>
                <a:sym typeface="Times New Roman"/>
              </a:rPr>
              <a:t>Weekly Taproom Activities</a:t>
            </a:r>
            <a:endParaRPr b="1" sz="20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Inventory is taken </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Deep Clean taproom and beer garden following Sunday Deep Cleaning Checklist </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Manager Meetings (All managers and Owners)</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Sales Meetings  (Sales Manager, Sales Team Members, Owners)</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2000">
                <a:latin typeface="Times New Roman"/>
                <a:ea typeface="Times New Roman"/>
                <a:cs typeface="Times New Roman"/>
                <a:sym typeface="Times New Roman"/>
              </a:rPr>
              <a:t>Yearly Taproom Activities</a:t>
            </a:r>
            <a:endParaRPr b="1" sz="20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Oktoberfest</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Maifest</a:t>
            </a:r>
            <a:endParaRPr sz="11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Inspections</a:t>
            </a:r>
            <a:endParaRPr sz="1100">
              <a:latin typeface="Times New Roman"/>
              <a:ea typeface="Times New Roman"/>
              <a:cs typeface="Times New Roman"/>
              <a:sym typeface="Times New Roman"/>
            </a:endParaRPr>
          </a:p>
          <a:p>
            <a:pPr indent="-298450" lvl="1" marL="9144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Safety Infections</a:t>
            </a:r>
            <a:endParaRPr sz="1100">
              <a:latin typeface="Times New Roman"/>
              <a:ea typeface="Times New Roman"/>
              <a:cs typeface="Times New Roman"/>
              <a:sym typeface="Times New Roman"/>
            </a:endParaRPr>
          </a:p>
          <a:p>
            <a:pPr indent="-298450" lvl="1" marL="914400" rtl="0" algn="l">
              <a:lnSpc>
                <a:spcPct val="115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TABC compliance audit</a:t>
            </a:r>
            <a:endParaRPr sz="1100">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5"/>
          <p:cNvSpPr txBox="1"/>
          <p:nvPr>
            <p:ph type="title"/>
          </p:nvPr>
        </p:nvSpPr>
        <p:spPr>
          <a:xfrm>
            <a:off x="82250" y="61200"/>
            <a:ext cx="8938800" cy="114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Current System Data flow Diagram</a:t>
            </a:r>
            <a:endParaRPr/>
          </a:p>
        </p:txBody>
      </p:sp>
      <p:pic>
        <p:nvPicPr>
          <p:cNvPr id="256" name="Google Shape;256;p45"/>
          <p:cNvPicPr preferRelativeResize="0"/>
          <p:nvPr/>
        </p:nvPicPr>
        <p:blipFill>
          <a:blip r:embed="rId3">
            <a:alphaModFix/>
          </a:blip>
          <a:stretch>
            <a:fillRect/>
          </a:stretch>
        </p:blipFill>
        <p:spPr>
          <a:xfrm>
            <a:off x="1348675" y="947225"/>
            <a:ext cx="5603348" cy="41962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46"/>
          <p:cNvPicPr preferRelativeResize="0"/>
          <p:nvPr/>
        </p:nvPicPr>
        <p:blipFill>
          <a:blip r:embed="rId3">
            <a:alphaModFix/>
          </a:blip>
          <a:stretch>
            <a:fillRect/>
          </a:stretch>
        </p:blipFill>
        <p:spPr>
          <a:xfrm>
            <a:off x="987965" y="0"/>
            <a:ext cx="7168068"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7"/>
          <p:cNvSpPr txBox="1"/>
          <p:nvPr>
            <p:ph type="title"/>
          </p:nvPr>
        </p:nvSpPr>
        <p:spPr>
          <a:xfrm>
            <a:off x="192750" y="85750"/>
            <a:ext cx="8758500" cy="97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Current Entity Relationship Diagram</a:t>
            </a:r>
            <a:endParaRPr/>
          </a:p>
        </p:txBody>
      </p:sp>
      <p:pic>
        <p:nvPicPr>
          <p:cNvPr id="267" name="Google Shape;267;p47"/>
          <p:cNvPicPr preferRelativeResize="0"/>
          <p:nvPr/>
        </p:nvPicPr>
        <p:blipFill>
          <a:blip r:embed="rId3">
            <a:alphaModFix/>
          </a:blip>
          <a:stretch>
            <a:fillRect/>
          </a:stretch>
        </p:blipFill>
        <p:spPr>
          <a:xfrm>
            <a:off x="1291300" y="1065250"/>
            <a:ext cx="6105358" cy="3773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8"/>
          <p:cNvSpPr txBox="1"/>
          <p:nvPr>
            <p:ph type="title"/>
          </p:nvPr>
        </p:nvSpPr>
        <p:spPr>
          <a:xfrm>
            <a:off x="111025" y="64775"/>
            <a:ext cx="8824800" cy="135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Current Event Response table</a:t>
            </a:r>
            <a:endParaRPr/>
          </a:p>
        </p:txBody>
      </p:sp>
      <p:graphicFrame>
        <p:nvGraphicFramePr>
          <p:cNvPr id="273" name="Google Shape;273;p48"/>
          <p:cNvGraphicFramePr/>
          <p:nvPr/>
        </p:nvGraphicFramePr>
        <p:xfrm>
          <a:off x="442375" y="1107400"/>
          <a:ext cx="3000000" cy="3000000"/>
        </p:xfrm>
        <a:graphic>
          <a:graphicData uri="http://schemas.openxmlformats.org/drawingml/2006/table">
            <a:tbl>
              <a:tblPr>
                <a:noFill/>
                <a:tableStyleId>{BF6805D2-4ADD-46AD-8869-1597503DB5DF}</a:tableStyleId>
              </a:tblPr>
              <a:tblGrid>
                <a:gridCol w="2971800"/>
                <a:gridCol w="2971800"/>
              </a:tblGrid>
              <a:tr h="190500">
                <a:tc>
                  <a:txBody>
                    <a:bodyPr/>
                    <a:lstStyle/>
                    <a:p>
                      <a:pPr indent="0" lvl="0" marL="0" rtl="0" algn="l">
                        <a:spcBef>
                          <a:spcPts val="0"/>
                        </a:spcBef>
                        <a:spcAft>
                          <a:spcPts val="0"/>
                        </a:spcAft>
                        <a:buNone/>
                      </a:pPr>
                      <a:r>
                        <a:rPr lang="en" sz="1100"/>
                        <a:t>Event</a:t>
                      </a:r>
                      <a:endParaRPr sz="1100"/>
                    </a:p>
                  </a:txBody>
                  <a:tcPr marT="63500" marB="63500" marR="63500" marL="63500"/>
                </a:tc>
                <a:tc>
                  <a:txBody>
                    <a:bodyPr/>
                    <a:lstStyle/>
                    <a:p>
                      <a:pPr indent="0" lvl="0" marL="0" rtl="0" algn="l">
                        <a:spcBef>
                          <a:spcPts val="0"/>
                        </a:spcBef>
                        <a:spcAft>
                          <a:spcPts val="0"/>
                        </a:spcAft>
                        <a:buNone/>
                      </a:pPr>
                      <a:r>
                        <a:rPr lang="en" sz="1100"/>
                        <a:t>Response</a:t>
                      </a:r>
                      <a:endParaRPr sz="1100"/>
                    </a:p>
                  </a:txBody>
                  <a:tcPr marT="63500" marB="63500" marR="63500" marL="63500"/>
                </a:tc>
              </a:tr>
              <a:tr h="12700">
                <a:tc>
                  <a:txBody>
                    <a:bodyPr/>
                    <a:lstStyle/>
                    <a:p>
                      <a:pPr indent="0" lvl="0" marL="0" rtl="0" algn="l">
                        <a:lnSpc>
                          <a:spcPct val="115000"/>
                        </a:lnSpc>
                        <a:spcBef>
                          <a:spcPts val="0"/>
                        </a:spcBef>
                        <a:spcAft>
                          <a:spcPts val="1200"/>
                        </a:spcAft>
                        <a:buNone/>
                      </a:pPr>
                      <a:r>
                        <a:rPr lang="en" sz="1200"/>
                        <a:t>Prepare Taproom for the opening</a:t>
                      </a:r>
                      <a:endParaRPr sz="1100"/>
                    </a:p>
                  </a:txBody>
                  <a:tcPr marT="63500" marB="63500" marR="63500" marL="63500"/>
                </a:tc>
                <a:tc>
                  <a:txBody>
                    <a:bodyPr/>
                    <a:lstStyle/>
                    <a:p>
                      <a:pPr indent="0" lvl="0" marL="0" rtl="0" algn="l">
                        <a:spcBef>
                          <a:spcPts val="0"/>
                        </a:spcBef>
                        <a:spcAft>
                          <a:spcPts val="0"/>
                        </a:spcAft>
                        <a:buNone/>
                      </a:pPr>
                      <a:r>
                        <a:rPr lang="en" sz="1100"/>
                        <a:t>Taproom managers and employees come in early to set up beer gardens, games, and set up chalk-boards with daily specials or events of the day.</a:t>
                      </a:r>
                      <a:endParaRPr sz="1100"/>
                    </a:p>
                  </a:txBody>
                  <a:tcPr marT="63500" marB="63500" marR="63500" marL="63500"/>
                </a:tc>
              </a:tr>
              <a:tr h="12700">
                <a:tc>
                  <a:txBody>
                    <a:bodyPr/>
                    <a:lstStyle/>
                    <a:p>
                      <a:pPr indent="0" lvl="0" marL="0" rtl="0" algn="l">
                        <a:spcBef>
                          <a:spcPts val="0"/>
                        </a:spcBef>
                        <a:spcAft>
                          <a:spcPts val="0"/>
                        </a:spcAft>
                        <a:buNone/>
                      </a:pPr>
                      <a:r>
                        <a:rPr lang="en" sz="1100"/>
                        <a:t>Serving Customers</a:t>
                      </a:r>
                      <a:endParaRPr sz="1100"/>
                    </a:p>
                  </a:txBody>
                  <a:tcPr marT="63500" marB="63500" marR="63500" marL="63500"/>
                </a:tc>
                <a:tc>
                  <a:txBody>
                    <a:bodyPr/>
                    <a:lstStyle/>
                    <a:p>
                      <a:pPr indent="0" lvl="0" marL="0" rtl="0" algn="l">
                        <a:spcBef>
                          <a:spcPts val="0"/>
                        </a:spcBef>
                        <a:spcAft>
                          <a:spcPts val="0"/>
                        </a:spcAft>
                        <a:buNone/>
                      </a:pPr>
                      <a:r>
                        <a:rPr lang="en" sz="1100"/>
                        <a:t>Biertenders choose what the customer requests via the POS system and charges the customer. Then hand the customers their paid items which could be Beer, wine, soda, or merchandise.</a:t>
                      </a:r>
                      <a:endParaRPr sz="1100"/>
                    </a:p>
                  </a:txBody>
                  <a:tcPr marT="63500" marB="63500" marR="63500" marL="63500"/>
                </a:tc>
              </a:tr>
              <a:tr h="12700">
                <a:tc>
                  <a:txBody>
                    <a:bodyPr/>
                    <a:lstStyle/>
                    <a:p>
                      <a:pPr indent="0" lvl="0" marL="0" rtl="0" algn="l">
                        <a:spcBef>
                          <a:spcPts val="0"/>
                        </a:spcBef>
                        <a:spcAft>
                          <a:spcPts val="0"/>
                        </a:spcAft>
                        <a:buNone/>
                      </a:pPr>
                      <a:r>
                        <a:rPr lang="en" sz="1100"/>
                        <a:t>Customer inquires about food</a:t>
                      </a:r>
                      <a:endParaRPr sz="1100"/>
                    </a:p>
                  </a:txBody>
                  <a:tcPr marT="63500" marB="63500" marR="63500" marL="63500"/>
                </a:tc>
                <a:tc>
                  <a:txBody>
                    <a:bodyPr/>
                    <a:lstStyle/>
                    <a:p>
                      <a:pPr indent="0" lvl="0" marL="0" rtl="0" algn="l">
                        <a:spcBef>
                          <a:spcPts val="0"/>
                        </a:spcBef>
                        <a:spcAft>
                          <a:spcPts val="0"/>
                        </a:spcAft>
                        <a:buNone/>
                      </a:pPr>
                      <a:r>
                        <a:rPr lang="en" sz="1100"/>
                        <a:t>Biertenders direct customers to Food Trucks available on the premises.</a:t>
                      </a:r>
                      <a:endParaRPr sz="1100"/>
                    </a:p>
                  </a:txBody>
                  <a:tcPr marT="63500" marB="63500" marR="63500" marL="63500"/>
                </a:tc>
              </a:tr>
              <a:tr h="12700">
                <a:tc>
                  <a:txBody>
                    <a:bodyPr/>
                    <a:lstStyle/>
                    <a:p>
                      <a:pPr indent="0" lvl="0" marL="0" rtl="0" algn="l">
                        <a:spcBef>
                          <a:spcPts val="0"/>
                        </a:spcBef>
                        <a:spcAft>
                          <a:spcPts val="0"/>
                        </a:spcAft>
                        <a:buNone/>
                      </a:pPr>
                      <a:r>
                        <a:rPr lang="en" sz="1100"/>
                        <a:t>Event night</a:t>
                      </a:r>
                      <a:endParaRPr sz="1100"/>
                    </a:p>
                  </a:txBody>
                  <a:tcPr marT="63500" marB="63500" marR="63500" marL="63500"/>
                </a:tc>
                <a:tc>
                  <a:txBody>
                    <a:bodyPr/>
                    <a:lstStyle/>
                    <a:p>
                      <a:pPr indent="0" lvl="0" marL="0" rtl="0" algn="l">
                        <a:spcBef>
                          <a:spcPts val="0"/>
                        </a:spcBef>
                        <a:spcAft>
                          <a:spcPts val="0"/>
                        </a:spcAft>
                        <a:buNone/>
                      </a:pPr>
                      <a:r>
                        <a:rPr lang="en" sz="1100"/>
                        <a:t>Biertenders and Taproom managers set up events. Then gives customers a countdown timer so they settle in and participate if they want.</a:t>
                      </a:r>
                      <a:endParaRPr sz="1100"/>
                    </a:p>
                  </a:txBody>
                  <a:tcPr marT="63500" marB="63500" marR="63500" marL="63500"/>
                </a:tc>
              </a:tr>
              <a:tr h="12700">
                <a:tc>
                  <a:txBody>
                    <a:bodyPr/>
                    <a:lstStyle/>
                    <a:p>
                      <a:pPr indent="0" lvl="0" marL="0" rtl="0" algn="l">
                        <a:spcBef>
                          <a:spcPts val="0"/>
                        </a:spcBef>
                        <a:spcAft>
                          <a:spcPts val="0"/>
                        </a:spcAft>
                        <a:buNone/>
                      </a:pPr>
                      <a:r>
                        <a:rPr lang="en" sz="1100"/>
                        <a:t>Keg Changes</a:t>
                      </a:r>
                      <a:endParaRPr sz="1100"/>
                    </a:p>
                  </a:txBody>
                  <a:tcPr marT="63500" marB="63500" marR="63500" marL="63500"/>
                </a:tc>
                <a:tc>
                  <a:txBody>
                    <a:bodyPr/>
                    <a:lstStyle/>
                    <a:p>
                      <a:pPr indent="0" lvl="0" marL="0" rtl="0" algn="l">
                        <a:spcBef>
                          <a:spcPts val="0"/>
                        </a:spcBef>
                        <a:spcAft>
                          <a:spcPts val="0"/>
                        </a:spcAft>
                        <a:buNone/>
                      </a:pPr>
                      <a:r>
                        <a:rPr lang="en" sz="1100"/>
                        <a:t>If kegs become defective, Kegs are switched out via the Bartenders or Taproom Manager.</a:t>
                      </a:r>
                      <a:endParaRPr sz="1100"/>
                    </a:p>
                  </a:txBody>
                  <a:tcPr marT="63500" marB="63500" marR="63500" marL="63500"/>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graphicFrame>
        <p:nvGraphicFramePr>
          <p:cNvPr id="278" name="Google Shape;278;p49"/>
          <p:cNvGraphicFramePr/>
          <p:nvPr/>
        </p:nvGraphicFramePr>
        <p:xfrm>
          <a:off x="387450" y="118000"/>
          <a:ext cx="3000000" cy="3000000"/>
        </p:xfrm>
        <a:graphic>
          <a:graphicData uri="http://schemas.openxmlformats.org/drawingml/2006/table">
            <a:tbl>
              <a:tblPr>
                <a:noFill/>
                <a:tableStyleId>{BF6805D2-4ADD-46AD-8869-1597503DB5DF}</a:tableStyleId>
              </a:tblPr>
              <a:tblGrid>
                <a:gridCol w="4153275"/>
                <a:gridCol w="4153275"/>
              </a:tblGrid>
              <a:tr h="579700">
                <a:tc>
                  <a:txBody>
                    <a:bodyPr/>
                    <a:lstStyle/>
                    <a:p>
                      <a:pPr indent="0" lvl="0" marL="0" rtl="0" algn="l">
                        <a:spcBef>
                          <a:spcPts val="0"/>
                        </a:spcBef>
                        <a:spcAft>
                          <a:spcPts val="0"/>
                        </a:spcAft>
                        <a:buNone/>
                      </a:pPr>
                      <a:r>
                        <a:rPr lang="en" sz="1100"/>
                        <a:t>General Meetings</a:t>
                      </a:r>
                      <a:endParaRPr sz="1100"/>
                    </a:p>
                  </a:txBody>
                  <a:tcPr marT="63500" marB="63500" marR="63500" marL="63500"/>
                </a:tc>
                <a:tc>
                  <a:txBody>
                    <a:bodyPr/>
                    <a:lstStyle/>
                    <a:p>
                      <a:pPr indent="0" lvl="0" marL="0" rtl="0" algn="l">
                        <a:spcBef>
                          <a:spcPts val="0"/>
                        </a:spcBef>
                        <a:spcAft>
                          <a:spcPts val="0"/>
                        </a:spcAft>
                        <a:buNone/>
                      </a:pPr>
                      <a:r>
                        <a:rPr lang="en" sz="1100"/>
                        <a:t>The owners and managers go over expectations for the week.</a:t>
                      </a:r>
                      <a:endParaRPr sz="1100"/>
                    </a:p>
                  </a:txBody>
                  <a:tcPr marT="63500" marB="63500" marR="63500" marL="63500"/>
                </a:tc>
              </a:tr>
              <a:tr h="579700">
                <a:tc>
                  <a:txBody>
                    <a:bodyPr/>
                    <a:lstStyle/>
                    <a:p>
                      <a:pPr indent="0" lvl="0" marL="0" rtl="0" algn="l">
                        <a:spcBef>
                          <a:spcPts val="0"/>
                        </a:spcBef>
                        <a:spcAft>
                          <a:spcPts val="0"/>
                        </a:spcAft>
                        <a:buNone/>
                      </a:pPr>
                      <a:r>
                        <a:rPr lang="en" sz="1100"/>
                        <a:t>Stein Night</a:t>
                      </a:r>
                      <a:endParaRPr sz="1100"/>
                    </a:p>
                  </a:txBody>
                  <a:tcPr marT="63500" marB="63500" marR="63500" marL="63500"/>
                </a:tc>
                <a:tc>
                  <a:txBody>
                    <a:bodyPr/>
                    <a:lstStyle/>
                    <a:p>
                      <a:pPr indent="0" lvl="0" marL="0" rtl="0" algn="l">
                        <a:spcBef>
                          <a:spcPts val="0"/>
                        </a:spcBef>
                        <a:spcAft>
                          <a:spcPts val="0"/>
                        </a:spcAft>
                        <a:buNone/>
                      </a:pPr>
                      <a:r>
                        <a:rPr lang="en" sz="1100"/>
                        <a:t>If customers bring their own stein, it is filled up by employees.</a:t>
                      </a:r>
                      <a:endParaRPr sz="1100"/>
                    </a:p>
                  </a:txBody>
                  <a:tcPr marT="63500" marB="63500" marR="63500" marL="63500"/>
                </a:tc>
              </a:tr>
              <a:tr h="579700">
                <a:tc>
                  <a:txBody>
                    <a:bodyPr/>
                    <a:lstStyle/>
                    <a:p>
                      <a:pPr indent="0" lvl="0" marL="0" rtl="0" algn="l">
                        <a:spcBef>
                          <a:spcPts val="0"/>
                        </a:spcBef>
                        <a:spcAft>
                          <a:spcPts val="0"/>
                        </a:spcAft>
                        <a:buNone/>
                      </a:pPr>
                      <a:r>
                        <a:rPr lang="en" sz="1100"/>
                        <a:t>Quarterly Reports</a:t>
                      </a:r>
                      <a:endParaRPr sz="1100"/>
                    </a:p>
                  </a:txBody>
                  <a:tcPr marT="63500" marB="63500" marR="63500" marL="63500"/>
                </a:tc>
                <a:tc>
                  <a:txBody>
                    <a:bodyPr/>
                    <a:lstStyle/>
                    <a:p>
                      <a:pPr indent="0" lvl="0" marL="0" rtl="0" algn="l">
                        <a:spcBef>
                          <a:spcPts val="0"/>
                        </a:spcBef>
                        <a:spcAft>
                          <a:spcPts val="0"/>
                        </a:spcAft>
                        <a:buNone/>
                      </a:pPr>
                      <a:r>
                        <a:rPr lang="en" sz="1100"/>
                        <a:t>Reports to show what Klaus Brewery has done in the previous months</a:t>
                      </a:r>
                      <a:endParaRPr sz="1100"/>
                    </a:p>
                  </a:txBody>
                  <a:tcPr marT="63500" marB="63500" marR="63500" marL="63500"/>
                </a:tc>
              </a:tr>
              <a:tr h="791200">
                <a:tc>
                  <a:txBody>
                    <a:bodyPr/>
                    <a:lstStyle/>
                    <a:p>
                      <a:pPr indent="0" lvl="0" marL="0" rtl="0" algn="l">
                        <a:spcBef>
                          <a:spcPts val="0"/>
                        </a:spcBef>
                        <a:spcAft>
                          <a:spcPts val="0"/>
                        </a:spcAft>
                        <a:buNone/>
                      </a:pPr>
                      <a:r>
                        <a:rPr lang="en" sz="1100"/>
                        <a:t>October Fest</a:t>
                      </a:r>
                      <a:endParaRPr sz="1100"/>
                    </a:p>
                  </a:txBody>
                  <a:tcPr marT="63500" marB="63500" marR="63500" marL="63500"/>
                </a:tc>
                <a:tc>
                  <a:txBody>
                    <a:bodyPr/>
                    <a:lstStyle/>
                    <a:p>
                      <a:pPr indent="0" lvl="0" marL="0" rtl="0" algn="l">
                        <a:spcBef>
                          <a:spcPts val="0"/>
                        </a:spcBef>
                        <a:spcAft>
                          <a:spcPts val="0"/>
                        </a:spcAft>
                        <a:buNone/>
                      </a:pPr>
                      <a:r>
                        <a:rPr lang="en" sz="1100"/>
                        <a:t>Set up for the festival by preparing inventory, events, and food trucks. Make sure adequate advertisement is utilized.</a:t>
                      </a:r>
                      <a:endParaRPr sz="1100"/>
                    </a:p>
                  </a:txBody>
                  <a:tcPr marT="63500" marB="63500" marR="63500" marL="63500"/>
                </a:tc>
              </a:tr>
              <a:tr h="791200">
                <a:tc>
                  <a:txBody>
                    <a:bodyPr/>
                    <a:lstStyle/>
                    <a:p>
                      <a:pPr indent="0" lvl="0" marL="0" rtl="0" algn="l">
                        <a:spcBef>
                          <a:spcPts val="0"/>
                        </a:spcBef>
                        <a:spcAft>
                          <a:spcPts val="0"/>
                        </a:spcAft>
                        <a:buNone/>
                      </a:pPr>
                      <a:r>
                        <a:rPr lang="en" sz="1100"/>
                        <a:t>MaiFest</a:t>
                      </a:r>
                      <a:endParaRPr sz="1100"/>
                    </a:p>
                  </a:txBody>
                  <a:tcPr marT="63500" marB="63500" marR="63500" marL="63500"/>
                </a:tc>
                <a:tc>
                  <a:txBody>
                    <a:bodyPr/>
                    <a:lstStyle/>
                    <a:p>
                      <a:pPr indent="0" lvl="0" marL="0" rtl="0" algn="l">
                        <a:spcBef>
                          <a:spcPts val="0"/>
                        </a:spcBef>
                        <a:spcAft>
                          <a:spcPts val="0"/>
                        </a:spcAft>
                        <a:buNone/>
                      </a:pPr>
                      <a:r>
                        <a:rPr lang="en" sz="1100"/>
                        <a:t>Set up for the festival by preparing inventory, events, and food trucks. Make sure adequate advertisement is utilized.</a:t>
                      </a:r>
                      <a:endParaRPr sz="1100"/>
                    </a:p>
                  </a:txBody>
                  <a:tcPr marT="63500" marB="63500" marR="63500" marL="63500"/>
                </a:tc>
              </a:tr>
              <a:tr h="1425725">
                <a:tc>
                  <a:txBody>
                    <a:bodyPr/>
                    <a:lstStyle/>
                    <a:p>
                      <a:pPr indent="0" lvl="0" marL="0" rtl="0" algn="l">
                        <a:spcBef>
                          <a:spcPts val="0"/>
                        </a:spcBef>
                        <a:spcAft>
                          <a:spcPts val="0"/>
                        </a:spcAft>
                        <a:buNone/>
                      </a:pPr>
                      <a:r>
                        <a:rPr lang="en" sz="1100"/>
                        <a:t>Inspections</a:t>
                      </a:r>
                      <a:endParaRPr sz="1100"/>
                    </a:p>
                  </a:txBody>
                  <a:tcPr marT="63500" marB="63500" marR="63500" marL="63500"/>
                </a:tc>
                <a:tc>
                  <a:txBody>
                    <a:bodyPr/>
                    <a:lstStyle/>
                    <a:p>
                      <a:pPr indent="0" lvl="0" marL="0" rtl="0" algn="l">
                        <a:spcBef>
                          <a:spcPts val="0"/>
                        </a:spcBef>
                        <a:spcAft>
                          <a:spcPts val="0"/>
                        </a:spcAft>
                        <a:buNone/>
                      </a:pPr>
                      <a:r>
                        <a:rPr lang="en" sz="1100"/>
                        <a:t>Prepare the Taproom and Brewery for safety inspections and TABC compliance audits. Conduct Mold Inspections and Equipment Inspections to make sure productivity is not slowed down due to equipment failure or temporary taproom closings.</a:t>
                      </a:r>
                      <a:endParaRPr sz="1100"/>
                    </a:p>
                  </a:txBody>
                  <a:tcPr marT="63500" marB="63500" marR="63500" marL="63500"/>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0"/>
          <p:cNvSpPr txBox="1"/>
          <p:nvPr>
            <p:ph type="title"/>
          </p:nvPr>
        </p:nvSpPr>
        <p:spPr>
          <a:xfrm>
            <a:off x="65875" y="36600"/>
            <a:ext cx="8898000" cy="124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Current data dictionary</a:t>
            </a:r>
            <a:endParaRPr/>
          </a:p>
        </p:txBody>
      </p:sp>
      <p:pic>
        <p:nvPicPr>
          <p:cNvPr id="284" name="Google Shape;284;p50"/>
          <p:cNvPicPr preferRelativeResize="0"/>
          <p:nvPr/>
        </p:nvPicPr>
        <p:blipFill>
          <a:blip r:embed="rId3">
            <a:alphaModFix/>
          </a:blip>
          <a:stretch>
            <a:fillRect/>
          </a:stretch>
        </p:blipFill>
        <p:spPr>
          <a:xfrm>
            <a:off x="152400" y="1278300"/>
            <a:ext cx="8407691" cy="3560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1"/>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51"/>
          <p:cNvPicPr preferRelativeResize="0"/>
          <p:nvPr/>
        </p:nvPicPr>
        <p:blipFill>
          <a:blip r:embed="rId3">
            <a:alphaModFix/>
          </a:blip>
          <a:stretch>
            <a:fillRect/>
          </a:stretch>
        </p:blipFill>
        <p:spPr>
          <a:xfrm>
            <a:off x="230107" y="323375"/>
            <a:ext cx="7783168" cy="43449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2"/>
                </a:solidFill>
              </a:rPr>
              <a:t>Communications management plan</a:t>
            </a:r>
            <a:endParaRPr b="1">
              <a:solidFill>
                <a:schemeClr val="accent2"/>
              </a:solidFill>
            </a:endParaRPr>
          </a:p>
        </p:txBody>
      </p:sp>
      <p:sp>
        <p:nvSpPr>
          <p:cNvPr id="83" name="Google Shape;83;p16"/>
          <p:cNvSpPr txBox="1"/>
          <p:nvPr/>
        </p:nvSpPr>
        <p:spPr>
          <a:xfrm>
            <a:off x="-106500" y="1278200"/>
            <a:ext cx="4285200" cy="3000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Since communication is an extremely important key when it comes to succeeding in a project, our team is making sure that we communicate accordingly and are constantly keeping in check what updates or issues we need to work on as a team and as individuals.</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Through the use of google drive, the entire team can keep up with all deliverables since everyone is required to submit their deliverable on the drive by specific date assigned to each individual.</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If a group member has any concern about updating or modifying the communications management plan, they can talk to project manager regarding their concern and project manager can update the communications management plan.</a:t>
            </a:r>
            <a:endParaRPr>
              <a:latin typeface="Times New Roman"/>
              <a:ea typeface="Times New Roman"/>
              <a:cs typeface="Times New Roman"/>
              <a:sym typeface="Times New Roman"/>
            </a:endParaRPr>
          </a:p>
        </p:txBody>
      </p:sp>
      <p:pic>
        <p:nvPicPr>
          <p:cNvPr id="84" name="Google Shape;84;p16"/>
          <p:cNvPicPr preferRelativeResize="0"/>
          <p:nvPr/>
        </p:nvPicPr>
        <p:blipFill>
          <a:blip r:embed="rId3">
            <a:alphaModFix/>
          </a:blip>
          <a:stretch>
            <a:fillRect/>
          </a:stretch>
        </p:blipFill>
        <p:spPr>
          <a:xfrm>
            <a:off x="4080701" y="1360125"/>
            <a:ext cx="4877901" cy="3056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52"/>
          <p:cNvPicPr preferRelativeResize="0"/>
          <p:nvPr/>
        </p:nvPicPr>
        <p:blipFill>
          <a:blip r:embed="rId3">
            <a:alphaModFix/>
          </a:blip>
          <a:stretch>
            <a:fillRect/>
          </a:stretch>
        </p:blipFill>
        <p:spPr>
          <a:xfrm>
            <a:off x="152400" y="553875"/>
            <a:ext cx="8839202" cy="1355244"/>
          </a:xfrm>
          <a:prstGeom prst="rect">
            <a:avLst/>
          </a:prstGeom>
          <a:noFill/>
          <a:ln>
            <a:noFill/>
          </a:ln>
        </p:spPr>
      </p:pic>
      <p:pic>
        <p:nvPicPr>
          <p:cNvPr id="296" name="Google Shape;296;p52"/>
          <p:cNvPicPr preferRelativeResize="0"/>
          <p:nvPr/>
        </p:nvPicPr>
        <p:blipFill>
          <a:blip r:embed="rId4">
            <a:alphaModFix/>
          </a:blip>
          <a:stretch>
            <a:fillRect/>
          </a:stretch>
        </p:blipFill>
        <p:spPr>
          <a:xfrm>
            <a:off x="152400" y="2168069"/>
            <a:ext cx="8839201" cy="157842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3"/>
          <p:cNvSpPr txBox="1"/>
          <p:nvPr>
            <p:ph type="title"/>
          </p:nvPr>
        </p:nvSpPr>
        <p:spPr>
          <a:xfrm>
            <a:off x="2356525" y="0"/>
            <a:ext cx="4524000" cy="51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t>Client SWOT Analysis</a:t>
            </a:r>
            <a:endParaRPr b="1" sz="2400"/>
          </a:p>
        </p:txBody>
      </p:sp>
      <p:pic>
        <p:nvPicPr>
          <p:cNvPr id="302" name="Google Shape;302;p53"/>
          <p:cNvPicPr preferRelativeResize="0"/>
          <p:nvPr/>
        </p:nvPicPr>
        <p:blipFill>
          <a:blip r:embed="rId3">
            <a:alphaModFix/>
          </a:blip>
          <a:stretch>
            <a:fillRect/>
          </a:stretch>
        </p:blipFill>
        <p:spPr>
          <a:xfrm>
            <a:off x="1909125" y="475225"/>
            <a:ext cx="5173301" cy="46682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4"/>
          <p:cNvSpPr txBox="1"/>
          <p:nvPr>
            <p:ph type="ctrTitle"/>
          </p:nvPr>
        </p:nvSpPr>
        <p:spPr>
          <a:xfrm>
            <a:off x="311700" y="883850"/>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Our System proposal</a:t>
            </a:r>
            <a:endParaRPr sz="4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5"/>
          <p:cNvSpPr txBox="1"/>
          <p:nvPr>
            <p:ph type="title"/>
          </p:nvPr>
        </p:nvSpPr>
        <p:spPr>
          <a:xfrm>
            <a:off x="4337900" y="36550"/>
            <a:ext cx="4723800" cy="25089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A system that creates an inventory system that inventories merchandise including glasses, gift sets, to go bottles, sodas, wines, hates and t-shirts .This system will assist the client with keeping up with their products and knowing when to repurchase. We are also proposing to create a system that will function as a database for customer data and relates it to how much money they spend, the merchandise they have purchased and how often they visit the Client’s site. This system will also hold information of how long the customer has been a member with Klaus Brewing Company. Data from the database system will assist in creating a loyalty program to give  owners an opinion in returning members who should receive discounts and benefits regarding the program. </a:t>
            </a:r>
            <a:endParaRPr sz="1400">
              <a:latin typeface="Times New Roman"/>
              <a:ea typeface="Times New Roman"/>
              <a:cs typeface="Times New Roman"/>
              <a:sym typeface="Times New Roman"/>
            </a:endParaRPr>
          </a:p>
        </p:txBody>
      </p:sp>
      <p:sp>
        <p:nvSpPr>
          <p:cNvPr id="313" name="Google Shape;313;p55"/>
          <p:cNvSpPr txBox="1"/>
          <p:nvPr>
            <p:ph idx="1" type="body"/>
          </p:nvPr>
        </p:nvSpPr>
        <p:spPr>
          <a:xfrm>
            <a:off x="119900" y="334650"/>
            <a:ext cx="43842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4800">
                <a:solidFill>
                  <a:schemeClr val="accent2"/>
                </a:solidFill>
              </a:rPr>
              <a:t>Overall Approach</a:t>
            </a:r>
            <a:endParaRPr b="1" sz="4800">
              <a:solidFill>
                <a:schemeClr val="accent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6"/>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chemeClr val="accent2"/>
                </a:solidFill>
              </a:rPr>
              <a:t>Our Options</a:t>
            </a:r>
            <a:endParaRPr b="1" sz="4800">
              <a:solidFill>
                <a:schemeClr val="accent2"/>
              </a:solidFill>
            </a:endParaRPr>
          </a:p>
        </p:txBody>
      </p:sp>
      <p:sp>
        <p:nvSpPr>
          <p:cNvPr id="319" name="Google Shape;319;p56"/>
          <p:cNvSpPr txBox="1"/>
          <p:nvPr>
            <p:ph idx="1" type="body"/>
          </p:nvPr>
        </p:nvSpPr>
        <p:spPr>
          <a:xfrm>
            <a:off x="4606400" y="11107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Times New Roman"/>
                <a:ea typeface="Times New Roman"/>
                <a:cs typeface="Times New Roman"/>
                <a:sym typeface="Times New Roman"/>
              </a:rPr>
              <a:t>1)System will also hold information of how long the customer has been a member with Klaus Brewing Company. Data from the database system will assist in creating a loyalty program to give  owners an opinion in returning members who should receive discounts and benefits regarding the program. </a:t>
            </a:r>
            <a:r>
              <a:rPr b="1" lang="en" sz="1400">
                <a:solidFill>
                  <a:schemeClr val="dk1"/>
                </a:solidFill>
                <a:latin typeface="Times New Roman"/>
                <a:ea typeface="Times New Roman"/>
                <a:cs typeface="Times New Roman"/>
                <a:sym typeface="Times New Roman"/>
              </a:rPr>
              <a:t> This system will be integrated into their POS system so they can easily transition into using our system.</a:t>
            </a:r>
            <a:endParaRPr b="1"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400">
                <a:solidFill>
                  <a:schemeClr val="dk1"/>
                </a:solidFill>
                <a:latin typeface="Times New Roman"/>
                <a:ea typeface="Times New Roman"/>
                <a:cs typeface="Times New Roman"/>
                <a:sym typeface="Times New Roman"/>
              </a:rPr>
              <a:t>2)system will also hold information of how long the customer has been a member with Klaus Brewing Company. Data from the database system will assist in creating a loyalty program to give  owners an opinion in returning members who should receive discounts and benefits regarding the program.  </a:t>
            </a:r>
            <a:r>
              <a:rPr b="1" lang="en" sz="1400">
                <a:solidFill>
                  <a:schemeClr val="dk1"/>
                </a:solidFill>
                <a:latin typeface="Times New Roman"/>
                <a:ea typeface="Times New Roman"/>
                <a:cs typeface="Times New Roman"/>
                <a:sym typeface="Times New Roman"/>
              </a:rPr>
              <a:t>This system will not be integrated into their POS system, but is a standalone system. This could be beneficial if they do decide to change from Square.</a:t>
            </a:r>
            <a:endParaRPr b="1" sz="1400">
              <a:solidFill>
                <a:schemeClr val="dk1"/>
              </a:solidFill>
              <a:latin typeface="Times New Roman"/>
              <a:ea typeface="Times New Roman"/>
              <a:cs typeface="Times New Roman"/>
              <a:sym typeface="Times New Roman"/>
            </a:endParaRPr>
          </a:p>
          <a:p>
            <a:pPr indent="0" lvl="0" marL="0" rtl="0" algn="l">
              <a:spcBef>
                <a:spcPts val="1600"/>
              </a:spcBef>
              <a:spcAft>
                <a:spcPts val="1600"/>
              </a:spcAft>
              <a:buNone/>
            </a:pPr>
            <a:r>
              <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chemeClr val="accent2"/>
                </a:solidFill>
              </a:rPr>
              <a:t>References</a:t>
            </a:r>
            <a:endParaRPr b="1" sz="4800">
              <a:solidFill>
                <a:schemeClr val="accent2"/>
              </a:solidFill>
            </a:endParaRPr>
          </a:p>
        </p:txBody>
      </p:sp>
      <p:sp>
        <p:nvSpPr>
          <p:cNvPr id="325" name="Google Shape;325;p57"/>
          <p:cNvSpPr txBox="1"/>
          <p:nvPr>
            <p:ph idx="4294967295" type="body"/>
          </p:nvPr>
        </p:nvSpPr>
        <p:spPr>
          <a:xfrm>
            <a:off x="40950" y="1230150"/>
            <a:ext cx="8849100" cy="37434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rgbClr val="000000"/>
              </a:buClr>
              <a:buSzPts val="1100"/>
              <a:buFont typeface="Times New Roman"/>
              <a:buChar char="●"/>
            </a:pPr>
            <a:r>
              <a:rPr lang="en" sz="1100">
                <a:solidFill>
                  <a:srgbClr val="333333"/>
                </a:solidFill>
                <a:highlight>
                  <a:srgbClr val="FFFFFF"/>
                </a:highlight>
                <a:latin typeface="Times New Roman"/>
                <a:ea typeface="Times New Roman"/>
                <a:cs typeface="Times New Roman"/>
                <a:sym typeface="Times New Roman"/>
              </a:rPr>
              <a:t>“Brewers Association Releases Annual Growth Report.” </a:t>
            </a:r>
            <a:r>
              <a:rPr i="1" lang="en" sz="1100">
                <a:solidFill>
                  <a:srgbClr val="333333"/>
                </a:solidFill>
                <a:highlight>
                  <a:srgbClr val="FFFFFF"/>
                </a:highlight>
                <a:latin typeface="Times New Roman"/>
                <a:ea typeface="Times New Roman"/>
                <a:cs typeface="Times New Roman"/>
                <a:sym typeface="Times New Roman"/>
              </a:rPr>
              <a:t>Brewers Association</a:t>
            </a:r>
            <a:r>
              <a:rPr lang="en" sz="1100">
                <a:solidFill>
                  <a:srgbClr val="333333"/>
                </a:solidFill>
                <a:highlight>
                  <a:srgbClr val="FFFFFF"/>
                </a:highlight>
                <a:latin typeface="Times New Roman"/>
                <a:ea typeface="Times New Roman"/>
                <a:cs typeface="Times New Roman"/>
                <a:sym typeface="Times New Roman"/>
              </a:rPr>
              <a:t>, 2 July 2019, </a:t>
            </a:r>
            <a:r>
              <a:rPr lang="en" sz="1100" u="sng">
                <a:solidFill>
                  <a:srgbClr val="1155CC"/>
                </a:solidFill>
                <a:highlight>
                  <a:srgbClr val="FFFFFF"/>
                </a:highlight>
                <a:latin typeface="Times New Roman"/>
                <a:ea typeface="Times New Roman"/>
                <a:cs typeface="Times New Roman"/>
                <a:sym typeface="Times New Roman"/>
                <a:hlinkClick r:id="rId3">
                  <a:extLst>
                    <a:ext uri="{A12FA001-AC4F-418D-AE19-62706E023703}">
                      <ahyp:hlinkClr val="tx"/>
                    </a:ext>
                  </a:extLst>
                </a:hlinkClick>
              </a:rPr>
              <a:t>www.brewersassociation.org/press-releases/brewers-association-releases-annual-growth-report/</a:t>
            </a:r>
            <a:r>
              <a:rPr lang="en" sz="1100">
                <a:solidFill>
                  <a:srgbClr val="333333"/>
                </a:solidFill>
                <a:highlight>
                  <a:srgbClr val="FFFFFF"/>
                </a:highlight>
                <a:latin typeface="Times New Roman"/>
                <a:ea typeface="Times New Roman"/>
                <a:cs typeface="Times New Roman"/>
                <a:sym typeface="Times New Roman"/>
              </a:rPr>
              <a:t>.</a:t>
            </a:r>
            <a:endParaRPr sz="1100">
              <a:solidFill>
                <a:srgbClr val="333333"/>
              </a:solidFill>
              <a:highlight>
                <a:srgbClr val="FFFFFF"/>
              </a:highlight>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333333"/>
              </a:buClr>
              <a:buSzPts val="1100"/>
              <a:buFont typeface="Times New Roman"/>
              <a:buChar char="●"/>
            </a:pPr>
            <a:r>
              <a:rPr lang="en" sz="1100">
                <a:solidFill>
                  <a:srgbClr val="333333"/>
                </a:solidFill>
                <a:highlight>
                  <a:srgbClr val="FFFFFF"/>
                </a:highlight>
                <a:latin typeface="Times New Roman"/>
                <a:ea typeface="Times New Roman"/>
                <a:cs typeface="Times New Roman"/>
                <a:sym typeface="Times New Roman"/>
              </a:rPr>
              <a:t>Egan, John. “Houston's Big Population Boom Continues with This Many New Residents Each Day.” </a:t>
            </a:r>
            <a:r>
              <a:rPr i="1" lang="en" sz="1100">
                <a:solidFill>
                  <a:srgbClr val="333333"/>
                </a:solidFill>
                <a:highlight>
                  <a:srgbClr val="FFFFFF"/>
                </a:highlight>
                <a:latin typeface="Times New Roman"/>
                <a:ea typeface="Times New Roman"/>
                <a:cs typeface="Times New Roman"/>
                <a:sym typeface="Times New Roman"/>
              </a:rPr>
              <a:t>CultureMap Houston</a:t>
            </a:r>
            <a:r>
              <a:rPr lang="en" sz="1100">
                <a:solidFill>
                  <a:srgbClr val="333333"/>
                </a:solidFill>
                <a:highlight>
                  <a:srgbClr val="FFFFFF"/>
                </a:highlight>
                <a:latin typeface="Times New Roman"/>
                <a:ea typeface="Times New Roman"/>
                <a:cs typeface="Times New Roman"/>
                <a:sym typeface="Times New Roman"/>
              </a:rPr>
              <a:t>, 24 Apr. 2019, houston.culturemap.com/news/city-life/04-23-19-houston-the-woodlands-sugar-land-population-growth-us-census/.</a:t>
            </a:r>
            <a:endParaRPr sz="1100">
              <a:solidFill>
                <a:srgbClr val="333333"/>
              </a:solidFill>
              <a:highlight>
                <a:srgbClr val="FFFFFF"/>
              </a:highlight>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000000"/>
              </a:buClr>
              <a:buSzPts val="1100"/>
              <a:buFont typeface="Times New Roman"/>
              <a:buChar char="●"/>
            </a:pPr>
            <a:r>
              <a:rPr lang="en" sz="1100">
                <a:solidFill>
                  <a:srgbClr val="333333"/>
                </a:solidFill>
                <a:highlight>
                  <a:srgbClr val="FFFFFF"/>
                </a:highlight>
                <a:latin typeface="Times New Roman"/>
                <a:ea typeface="Times New Roman"/>
                <a:cs typeface="Times New Roman"/>
                <a:sym typeface="Times New Roman"/>
              </a:rPr>
              <a:t>Takahashi, Paul. “Houston's Craft Beer Craze More than Doubles Brewery Space in Six Years.” </a:t>
            </a:r>
            <a:r>
              <a:rPr i="1" lang="en" sz="1100">
                <a:solidFill>
                  <a:srgbClr val="333333"/>
                </a:solidFill>
                <a:highlight>
                  <a:srgbClr val="FFFFFF"/>
                </a:highlight>
                <a:latin typeface="Times New Roman"/>
                <a:ea typeface="Times New Roman"/>
                <a:cs typeface="Times New Roman"/>
                <a:sym typeface="Times New Roman"/>
              </a:rPr>
              <a:t>Houston Chronicle</a:t>
            </a:r>
            <a:r>
              <a:rPr lang="en" sz="1100">
                <a:solidFill>
                  <a:srgbClr val="333333"/>
                </a:solidFill>
                <a:highlight>
                  <a:srgbClr val="FFFFFF"/>
                </a:highlight>
                <a:latin typeface="Times New Roman"/>
                <a:ea typeface="Times New Roman"/>
                <a:cs typeface="Times New Roman"/>
                <a:sym typeface="Times New Roman"/>
              </a:rPr>
              <a:t>, Houston Chronicle, 23 Aug. 2019, </a:t>
            </a:r>
            <a:r>
              <a:rPr lang="en" sz="1100" u="sng">
                <a:solidFill>
                  <a:schemeClr val="hlink"/>
                </a:solidFill>
                <a:highlight>
                  <a:srgbClr val="FFFFFF"/>
                </a:highlight>
                <a:latin typeface="Times New Roman"/>
                <a:ea typeface="Times New Roman"/>
                <a:cs typeface="Times New Roman"/>
                <a:sym typeface="Times New Roman"/>
                <a:hlinkClick r:id="rId4"/>
              </a:rPr>
              <a:t>www.chron.com/business/texas-inc/article/Houston-s-craft-beer-craze-more-than-doubles-14370128.php</a:t>
            </a:r>
            <a:r>
              <a:rPr lang="en" sz="1100">
                <a:solidFill>
                  <a:srgbClr val="333333"/>
                </a:solidFill>
                <a:highlight>
                  <a:srgbClr val="FFFFFF"/>
                </a:highlight>
                <a:latin typeface="Times New Roman"/>
                <a:ea typeface="Times New Roman"/>
                <a:cs typeface="Times New Roman"/>
                <a:sym typeface="Times New Roman"/>
              </a:rPr>
              <a:t>.</a:t>
            </a:r>
            <a:endParaRPr sz="1100">
              <a:solidFill>
                <a:srgbClr val="333333"/>
              </a:solidFill>
              <a:highlight>
                <a:srgbClr val="FFFFFF"/>
              </a:highlight>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333333"/>
              </a:buClr>
              <a:buSzPts val="1100"/>
              <a:buFont typeface="Times New Roman"/>
              <a:buChar char="●"/>
            </a:pPr>
            <a:r>
              <a:rPr lang="en" sz="1100">
                <a:solidFill>
                  <a:srgbClr val="333333"/>
                </a:solidFill>
                <a:highlight>
                  <a:srgbClr val="FFFFFF"/>
                </a:highlight>
                <a:latin typeface="Times New Roman"/>
                <a:ea typeface="Times New Roman"/>
                <a:cs typeface="Times New Roman"/>
                <a:sym typeface="Times New Roman"/>
              </a:rPr>
              <a:t>“What's on Tap...” </a:t>
            </a:r>
            <a:r>
              <a:rPr i="1" lang="en" sz="1100">
                <a:solidFill>
                  <a:srgbClr val="333333"/>
                </a:solidFill>
                <a:highlight>
                  <a:srgbClr val="FFFFFF"/>
                </a:highlight>
                <a:latin typeface="Times New Roman"/>
                <a:ea typeface="Times New Roman"/>
                <a:cs typeface="Times New Roman"/>
                <a:sym typeface="Times New Roman"/>
              </a:rPr>
              <a:t>Home</a:t>
            </a:r>
            <a:r>
              <a:rPr lang="en" sz="1100">
                <a:solidFill>
                  <a:srgbClr val="333333"/>
                </a:solidFill>
                <a:highlight>
                  <a:srgbClr val="FFFFFF"/>
                </a:highlight>
                <a:latin typeface="Times New Roman"/>
                <a:ea typeface="Times New Roman"/>
                <a:cs typeface="Times New Roman"/>
                <a:sym typeface="Times New Roman"/>
              </a:rPr>
              <a:t>, www.klausbrewing.com/.</a:t>
            </a:r>
            <a:endParaRPr sz="1100">
              <a:solidFill>
                <a:srgbClr val="333333"/>
              </a:solidFill>
              <a:highlight>
                <a:srgbClr val="FFFFFF"/>
              </a:highlight>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Interviews with Klaus Brewery management</a:t>
            </a:r>
            <a:endParaRPr sz="1100">
              <a:solidFill>
                <a:srgbClr val="000000"/>
              </a:solidFill>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Results from data gathering</a:t>
            </a:r>
            <a:endParaRPr sz="1100">
              <a:solidFill>
                <a:srgbClr val="000000"/>
              </a:solidFill>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Class Lectures</a:t>
            </a:r>
            <a:endParaRPr sz="1100">
              <a:solidFill>
                <a:srgbClr val="000000"/>
              </a:solidFill>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Notes</a:t>
            </a:r>
            <a:endParaRPr sz="1100">
              <a:solidFill>
                <a:srgbClr val="000000"/>
              </a:solidFill>
              <a:latin typeface="Times New Roman"/>
              <a:ea typeface="Times New Roman"/>
              <a:cs typeface="Times New Roman"/>
              <a:sym typeface="Times New Roman"/>
            </a:endParaRPr>
          </a:p>
          <a:p>
            <a:pPr indent="-298450" lvl="0" marL="457200" rtl="0" algn="l">
              <a:lnSpc>
                <a:spcPct val="150000"/>
              </a:lnSpc>
              <a:spcBef>
                <a:spcPts val="0"/>
              </a:spcBef>
              <a:spcAft>
                <a:spcPts val="0"/>
              </a:spcAft>
              <a:buClr>
                <a:srgbClr val="000000"/>
              </a:buClr>
              <a:buSzPts val="1100"/>
              <a:buFont typeface="Times New Roman"/>
              <a:buChar char="●"/>
            </a:pPr>
            <a:r>
              <a:rPr lang="en" sz="1100">
                <a:solidFill>
                  <a:srgbClr val="000000"/>
                </a:solidFill>
                <a:latin typeface="Times New Roman"/>
                <a:ea typeface="Times New Roman"/>
                <a:cs typeface="Times New Roman"/>
                <a:sym typeface="Times New Roman"/>
              </a:rPr>
              <a:t>Environment of business</a:t>
            </a:r>
            <a:endParaRPr sz="11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Our Client - Klaus Brewery</a:t>
            </a:r>
            <a:endParaRPr sz="6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28900" y="-64350"/>
            <a:ext cx="8720400" cy="128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Projection Selection Analysis</a:t>
            </a:r>
            <a:endParaRPr b="1"/>
          </a:p>
        </p:txBody>
      </p:sp>
      <p:sp>
        <p:nvSpPr>
          <p:cNvPr id="95" name="Google Shape;95;p18"/>
          <p:cNvSpPr txBox="1"/>
          <p:nvPr/>
        </p:nvSpPr>
        <p:spPr>
          <a:xfrm>
            <a:off x="73225" y="926475"/>
            <a:ext cx="87855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Times New Roman"/>
              <a:buChar char="●"/>
            </a:pPr>
            <a:r>
              <a:rPr b="1" lang="en">
                <a:solidFill>
                  <a:schemeClr val="dk1"/>
                </a:solidFill>
                <a:latin typeface="Times New Roman"/>
                <a:ea typeface="Times New Roman"/>
                <a:cs typeface="Times New Roman"/>
                <a:sym typeface="Times New Roman"/>
              </a:rPr>
              <a:t>We all had separate strategies on how we searched for clients. Some of us did research and looked into small local businesses and contacted them. Others took a day out to visit small businesses near them. A few of us knew people with local businesses and reached out to them. </a:t>
            </a:r>
            <a:endParaRPr b="1">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b="1" lang="en">
                <a:solidFill>
                  <a:schemeClr val="dk1"/>
                </a:solidFill>
                <a:latin typeface="Times New Roman"/>
                <a:ea typeface="Times New Roman"/>
                <a:cs typeface="Times New Roman"/>
                <a:sym typeface="Times New Roman"/>
              </a:rPr>
              <a:t>Our first potential client was a salon named MC hair salon discovered by Fayal. She was able to speak to the owner and the owner was interested in First Path Consulting helping her. The reason we chose not to work with her was Fayal was trying to follow up with the owner and she was having trouble getting in touch with her. Eventually, the owner responded and stated she was uninterested because she was not able to commit since she was too busy. </a:t>
            </a:r>
            <a:endParaRPr b="1">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latin typeface="Times New Roman"/>
                <a:ea typeface="Times New Roman"/>
                <a:cs typeface="Times New Roman"/>
                <a:sym typeface="Times New Roman"/>
              </a:rPr>
              <a:t>Our second potential client was a manufacturing company named Umbilicals International discovered by Chantera. She focused on the accounting department because it consisted of two individuals and her mother worked there so she was familiar with their issues.The reason we decided not to go with this client is Umbilicals international recently switch CEOs and they were unsure if the new CEO would give them clearance to share information with our Consulting Firm. </a:t>
            </a:r>
            <a:endParaRPr b="1">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b="1" lang="en">
                <a:solidFill>
                  <a:schemeClr val="dk1"/>
                </a:solidFill>
                <a:latin typeface="Times New Roman"/>
                <a:ea typeface="Times New Roman"/>
                <a:cs typeface="Times New Roman"/>
                <a:sym typeface="Times New Roman"/>
              </a:rPr>
              <a:t>Our last potential client was a brewery named Klaus Brewing Company discovered by Sean. Sean was able to secure the brewery as our client. Sean scouted this client because his sister works at the Brewery and is able to discuss problems with him even after hours which would be beneficial to both parties.</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accent2"/>
                </a:solidFill>
              </a:rPr>
              <a:t>Client Organization Background</a:t>
            </a:r>
            <a:endParaRPr b="1" sz="3600">
              <a:solidFill>
                <a:schemeClr val="accent2"/>
              </a:solidFill>
            </a:endParaRPr>
          </a:p>
        </p:txBody>
      </p:sp>
      <p:sp>
        <p:nvSpPr>
          <p:cNvPr id="101" name="Google Shape;101;p19"/>
          <p:cNvSpPr txBox="1"/>
          <p:nvPr/>
        </p:nvSpPr>
        <p:spPr>
          <a:xfrm>
            <a:off x="4785025" y="196625"/>
            <a:ext cx="42687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Times New Roman"/>
                <a:ea typeface="Times New Roman"/>
                <a:cs typeface="Times New Roman"/>
                <a:sym typeface="Times New Roman"/>
              </a:rPr>
              <a:t>Klaus Brewing Company was founded by a local group of family and friends led by passionate brewer Thomas Lemke. Focused on bringing the </a:t>
            </a:r>
            <a:r>
              <a:rPr b="1" lang="en" sz="1800">
                <a:solidFill>
                  <a:schemeClr val="dk1"/>
                </a:solidFill>
                <a:latin typeface="Times New Roman"/>
                <a:ea typeface="Times New Roman"/>
                <a:cs typeface="Times New Roman"/>
                <a:sym typeface="Times New Roman"/>
              </a:rPr>
              <a:t>underserved</a:t>
            </a:r>
            <a:r>
              <a:rPr b="1" lang="en" sz="1800">
                <a:solidFill>
                  <a:schemeClr val="dk1"/>
                </a:solidFill>
                <a:latin typeface="Times New Roman"/>
                <a:ea typeface="Times New Roman"/>
                <a:cs typeface="Times New Roman"/>
                <a:sym typeface="Times New Roman"/>
              </a:rPr>
              <a:t> German-style beers to a wide range of consumers, from beer aficionados to new converts alike. They chose the name Klaus because they wanted a strong traditional German name. The name's meaning is "The People’s Victory". The company feels being able to offer people the ability to experience great locally crafted beer in a welcoming environment is truly a victory for everyone.</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1309025" y="0"/>
            <a:ext cx="8709000" cy="165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Client Organization Timeline</a:t>
            </a:r>
            <a:endParaRPr/>
          </a:p>
        </p:txBody>
      </p:sp>
      <p:pic>
        <p:nvPicPr>
          <p:cNvPr id="107" name="Google Shape;107;p20"/>
          <p:cNvPicPr preferRelativeResize="0"/>
          <p:nvPr/>
        </p:nvPicPr>
        <p:blipFill>
          <a:blip r:embed="rId3">
            <a:alphaModFix/>
          </a:blip>
          <a:stretch>
            <a:fillRect/>
          </a:stretch>
        </p:blipFill>
        <p:spPr>
          <a:xfrm>
            <a:off x="365325" y="1169050"/>
            <a:ext cx="8207175" cy="3921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1051250" y="-232350"/>
            <a:ext cx="8373000" cy="205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Client Organization Chart</a:t>
            </a:r>
            <a:endParaRPr/>
          </a:p>
        </p:txBody>
      </p:sp>
      <p:pic>
        <p:nvPicPr>
          <p:cNvPr id="113" name="Google Shape;113;p21"/>
          <p:cNvPicPr preferRelativeResize="0"/>
          <p:nvPr/>
        </p:nvPicPr>
        <p:blipFill>
          <a:blip r:embed="rId3">
            <a:alphaModFix/>
          </a:blip>
          <a:stretch>
            <a:fillRect/>
          </a:stretch>
        </p:blipFill>
        <p:spPr>
          <a:xfrm>
            <a:off x="1228150" y="1272900"/>
            <a:ext cx="6864526" cy="38145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